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0"/>
  </p:notesMasterIdLst>
  <p:handoutMasterIdLst>
    <p:handoutMasterId r:id="rId141"/>
  </p:handoutMasterIdLst>
  <p:sldIdLst>
    <p:sldId id="256" r:id="rId2"/>
    <p:sldId id="319" r:id="rId3"/>
    <p:sldId id="457" r:id="rId4"/>
    <p:sldId id="387" r:id="rId5"/>
    <p:sldId id="320" r:id="rId6"/>
    <p:sldId id="324" r:id="rId7"/>
    <p:sldId id="325" r:id="rId8"/>
    <p:sldId id="326" r:id="rId9"/>
    <p:sldId id="327" r:id="rId10"/>
    <p:sldId id="329" r:id="rId11"/>
    <p:sldId id="328" r:id="rId12"/>
    <p:sldId id="330" r:id="rId13"/>
    <p:sldId id="331" r:id="rId14"/>
    <p:sldId id="332" r:id="rId15"/>
    <p:sldId id="333" r:id="rId16"/>
    <p:sldId id="394" r:id="rId17"/>
    <p:sldId id="395" r:id="rId18"/>
    <p:sldId id="396" r:id="rId19"/>
    <p:sldId id="397" r:id="rId20"/>
    <p:sldId id="455" r:id="rId21"/>
    <p:sldId id="398" r:id="rId22"/>
    <p:sldId id="399" r:id="rId23"/>
    <p:sldId id="430" r:id="rId24"/>
    <p:sldId id="400" r:id="rId25"/>
    <p:sldId id="401" r:id="rId26"/>
    <p:sldId id="402" r:id="rId27"/>
    <p:sldId id="428" r:id="rId28"/>
    <p:sldId id="403" r:id="rId29"/>
    <p:sldId id="405" r:id="rId30"/>
    <p:sldId id="404" r:id="rId31"/>
    <p:sldId id="431" r:id="rId32"/>
    <p:sldId id="406" r:id="rId33"/>
    <p:sldId id="407" r:id="rId34"/>
    <p:sldId id="474" r:id="rId35"/>
    <p:sldId id="409" r:id="rId36"/>
    <p:sldId id="429" r:id="rId37"/>
    <p:sldId id="408" r:id="rId38"/>
    <p:sldId id="432" r:id="rId39"/>
    <p:sldId id="410" r:id="rId40"/>
    <p:sldId id="412" r:id="rId41"/>
    <p:sldId id="413" r:id="rId42"/>
    <p:sldId id="415" r:id="rId43"/>
    <p:sldId id="416" r:id="rId44"/>
    <p:sldId id="433" r:id="rId45"/>
    <p:sldId id="414" r:id="rId46"/>
    <p:sldId id="425" r:id="rId47"/>
    <p:sldId id="426" r:id="rId48"/>
    <p:sldId id="475" r:id="rId49"/>
    <p:sldId id="417" r:id="rId50"/>
    <p:sldId id="418" r:id="rId51"/>
    <p:sldId id="419" r:id="rId52"/>
    <p:sldId id="420" r:id="rId53"/>
    <p:sldId id="476" r:id="rId54"/>
    <p:sldId id="421" r:id="rId55"/>
    <p:sldId id="422" r:id="rId56"/>
    <p:sldId id="423" r:id="rId57"/>
    <p:sldId id="434" r:id="rId58"/>
    <p:sldId id="456" r:id="rId59"/>
    <p:sldId id="451" r:id="rId60"/>
    <p:sldId id="452" r:id="rId61"/>
    <p:sldId id="453" r:id="rId62"/>
    <p:sldId id="454" r:id="rId63"/>
    <p:sldId id="381" r:id="rId64"/>
    <p:sldId id="435" r:id="rId65"/>
    <p:sldId id="335" r:id="rId66"/>
    <p:sldId id="336" r:id="rId67"/>
    <p:sldId id="337" r:id="rId68"/>
    <p:sldId id="436" r:id="rId69"/>
    <p:sldId id="437" r:id="rId70"/>
    <p:sldId id="339" r:id="rId71"/>
    <p:sldId id="340" r:id="rId72"/>
    <p:sldId id="445" r:id="rId73"/>
    <p:sldId id="389" r:id="rId74"/>
    <p:sldId id="341" r:id="rId75"/>
    <p:sldId id="438" r:id="rId76"/>
    <p:sldId id="439" r:id="rId77"/>
    <p:sldId id="342" r:id="rId78"/>
    <p:sldId id="343" r:id="rId79"/>
    <p:sldId id="447" r:id="rId80"/>
    <p:sldId id="344" r:id="rId81"/>
    <p:sldId id="346" r:id="rId82"/>
    <p:sldId id="390" r:id="rId83"/>
    <p:sldId id="347" r:id="rId84"/>
    <p:sldId id="441" r:id="rId85"/>
    <p:sldId id="440" r:id="rId86"/>
    <p:sldId id="348" r:id="rId87"/>
    <p:sldId id="349" r:id="rId88"/>
    <p:sldId id="446" r:id="rId89"/>
    <p:sldId id="391" r:id="rId90"/>
    <p:sldId id="350" r:id="rId91"/>
    <p:sldId id="443" r:id="rId92"/>
    <p:sldId id="442" r:id="rId93"/>
    <p:sldId id="351" r:id="rId94"/>
    <p:sldId id="352" r:id="rId95"/>
    <p:sldId id="448" r:id="rId96"/>
    <p:sldId id="353" r:id="rId97"/>
    <p:sldId id="354" r:id="rId98"/>
    <p:sldId id="356" r:id="rId99"/>
    <p:sldId id="444" r:id="rId100"/>
    <p:sldId id="357" r:id="rId101"/>
    <p:sldId id="358" r:id="rId102"/>
    <p:sldId id="359" r:id="rId103"/>
    <p:sldId id="360" r:id="rId104"/>
    <p:sldId id="361" r:id="rId105"/>
    <p:sldId id="477" r:id="rId106"/>
    <p:sldId id="362" r:id="rId107"/>
    <p:sldId id="449" r:id="rId108"/>
    <p:sldId id="363" r:id="rId109"/>
    <p:sldId id="379" r:id="rId110"/>
    <p:sldId id="365" r:id="rId111"/>
    <p:sldId id="366" r:id="rId112"/>
    <p:sldId id="367" r:id="rId113"/>
    <p:sldId id="368" r:id="rId114"/>
    <p:sldId id="369" r:id="rId115"/>
    <p:sldId id="370" r:id="rId116"/>
    <p:sldId id="458" r:id="rId117"/>
    <p:sldId id="459" r:id="rId118"/>
    <p:sldId id="460" r:id="rId119"/>
    <p:sldId id="461" r:id="rId120"/>
    <p:sldId id="462" r:id="rId121"/>
    <p:sldId id="467" r:id="rId122"/>
    <p:sldId id="463" r:id="rId123"/>
    <p:sldId id="464" r:id="rId124"/>
    <p:sldId id="465" r:id="rId125"/>
    <p:sldId id="466" r:id="rId126"/>
    <p:sldId id="468" r:id="rId127"/>
    <p:sldId id="469" r:id="rId128"/>
    <p:sldId id="470" r:id="rId129"/>
    <p:sldId id="471" r:id="rId130"/>
    <p:sldId id="472" r:id="rId131"/>
    <p:sldId id="473" r:id="rId132"/>
    <p:sldId id="378" r:id="rId133"/>
    <p:sldId id="372" r:id="rId134"/>
    <p:sldId id="373" r:id="rId135"/>
    <p:sldId id="374" r:id="rId136"/>
    <p:sldId id="375" r:id="rId137"/>
    <p:sldId id="450" r:id="rId138"/>
    <p:sldId id="376" r:id="rId1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9">
          <p15:clr>
            <a:srgbClr val="A4A3A4"/>
          </p15:clr>
        </p15:guide>
        <p15:guide id="2" orient="horz" pos="2712">
          <p15:clr>
            <a:srgbClr val="A4A3A4"/>
          </p15:clr>
        </p15:guide>
        <p15:guide id="3" orient="horz" pos="902">
          <p15:clr>
            <a:srgbClr val="A4A3A4"/>
          </p15:clr>
        </p15:guide>
        <p15:guide id="4" orient="horz" pos="3692">
          <p15:clr>
            <a:srgbClr val="A4A3A4"/>
          </p15:clr>
        </p15:guide>
        <p15:guide id="5" orient="horz" pos="3408">
          <p15:clr>
            <a:srgbClr val="A4A3A4"/>
          </p15:clr>
        </p15:guide>
        <p15:guide id="6" orient="horz" pos="3326">
          <p15:clr>
            <a:srgbClr val="A4A3A4"/>
          </p15:clr>
        </p15:guide>
        <p15:guide id="7" pos="3008">
          <p15:clr>
            <a:srgbClr val="A4A3A4"/>
          </p15:clr>
        </p15:guide>
        <p15:guide id="8" pos="4802">
          <p15:clr>
            <a:srgbClr val="A4A3A4"/>
          </p15:clr>
        </p15:guide>
        <p15:guide id="9" pos="5582">
          <p15:clr>
            <a:srgbClr val="A4A3A4"/>
          </p15:clr>
        </p15:guide>
        <p15:guide id="10" pos="267">
          <p15:clr>
            <a:srgbClr val="A4A3A4"/>
          </p15:clr>
        </p15:guide>
        <p15:guide id="11" pos="2772">
          <p15:clr>
            <a:srgbClr val="A4A3A4"/>
          </p15:clr>
        </p15:guide>
        <p15:guide id="12" pos="2768">
          <p15:clr>
            <a:srgbClr val="A4A3A4"/>
          </p15:clr>
        </p15:guide>
        <p15:guide id="13" pos="3744">
          <p15:clr>
            <a:srgbClr val="A4A3A4"/>
          </p15:clr>
        </p15:guide>
        <p15:guide id="14" pos="4264">
          <p15:clr>
            <a:srgbClr val="A4A3A4"/>
          </p15:clr>
        </p15:guide>
        <p15:guide id="15" pos="4156">
          <p15:clr>
            <a:srgbClr val="A4A3A4"/>
          </p15:clr>
        </p15:guide>
        <p15:guide id="16" pos="1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B"/>
    <a:srgbClr val="414042"/>
    <a:srgbClr val="FFFFFF"/>
    <a:srgbClr val="B2C0BB"/>
    <a:srgbClr val="008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50000" autoAdjust="0"/>
  </p:normalViewPr>
  <p:slideViewPr>
    <p:cSldViewPr snapToGrid="0">
      <p:cViewPr varScale="1">
        <p:scale>
          <a:sx n="72" d="100"/>
          <a:sy n="72" d="100"/>
        </p:scale>
        <p:origin x="1164" y="72"/>
      </p:cViewPr>
      <p:guideLst>
        <p:guide orient="horz" pos="4229"/>
        <p:guide orient="horz" pos="2712"/>
        <p:guide orient="horz" pos="902"/>
        <p:guide orient="horz" pos="3692"/>
        <p:guide orient="horz" pos="3408"/>
        <p:guide orient="horz" pos="3326"/>
        <p:guide pos="3008"/>
        <p:guide pos="4802"/>
        <p:guide pos="5582"/>
        <p:guide pos="267"/>
        <p:guide pos="2772"/>
        <p:guide pos="2768"/>
        <p:guide pos="3744"/>
        <p:guide pos="4264"/>
        <p:guide pos="4156"/>
        <p:guide pos="1760"/>
      </p:guideLst>
    </p:cSldViewPr>
  </p:slideViewPr>
  <p:outlineViewPr>
    <p:cViewPr>
      <p:scale>
        <a:sx n="33" d="100"/>
        <a:sy n="33" d="100"/>
      </p:scale>
      <p:origin x="16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05" d="100"/>
          <a:sy n="105" d="100"/>
        </p:scale>
        <p:origin x="340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notesMaster" Target="notesMasters/notesMaster1.xml"/><Relationship Id="rId14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handoutMaster" Target="handoutMasters/handoutMaster1.xml"/><Relationship Id="rId146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FD782-D925-9F49-86AD-284553CB1CB5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CFFDA-3C28-8F45-858E-51290FAAB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357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B2776-1836-45CF-AFD8-922E6C491ECE}" type="datetimeFigureOut">
              <a:rPr lang="en-PH" smtClean="0"/>
              <a:t>9/7/2017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254CF-F9A9-4006-965D-254E5593C78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8545748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si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27909"/>
            <a:ext cx="7696200" cy="267788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rgbClr val="0084AD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038600"/>
            <a:ext cx="7696200" cy="1981200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800" baseline="0">
                <a:solidFill>
                  <a:srgbClr val="0084AD"/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PH" dirty="0"/>
          </a:p>
        </p:txBody>
      </p:sp>
      <p:pic>
        <p:nvPicPr>
          <p:cNvPr id="4" name="Picture 3" descr="ARRIA_NLG LOGO_Final_80% Black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841853"/>
            <a:ext cx="1476756" cy="78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8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Lef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1200" y="228600"/>
            <a:ext cx="7315200" cy="11430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1200" y="1371600"/>
            <a:ext cx="3960000" cy="4495799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 baseline="0">
                <a:solidFill>
                  <a:srgbClr val="000000"/>
                </a:solidFill>
                <a:latin typeface="Calibri Light" panose="020F0302020204030204" pitchFamily="34" charset="0"/>
              </a:defRPr>
            </a:lvl1pPr>
            <a:lvl2pPr>
              <a:spcAft>
                <a:spcPts val="600"/>
              </a:spcAft>
              <a:defRPr sz="1800" baseline="0">
                <a:solidFill>
                  <a:srgbClr val="000000"/>
                </a:solidFill>
                <a:latin typeface="Calibri Light" panose="020F0302020204030204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1800" baseline="0">
                <a:solidFill>
                  <a:srgbClr val="000000"/>
                </a:solidFill>
                <a:latin typeface="Calibri Light" panose="020F0302020204030204" pitchFamily="34" charset="0"/>
              </a:defRPr>
            </a:lvl3pPr>
            <a:lvl4pPr>
              <a:spcAft>
                <a:spcPts val="600"/>
              </a:spcAft>
              <a:defRPr sz="1800" baseline="0">
                <a:solidFill>
                  <a:srgbClr val="000000"/>
                </a:solidFill>
                <a:latin typeface="Calibri Light" panose="020F0302020204030204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1800" baseline="0">
                <a:solidFill>
                  <a:srgbClr val="000000"/>
                </a:solidFill>
                <a:latin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03" y="6332879"/>
            <a:ext cx="947677" cy="4750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" t="22101" r="9401" b="18250"/>
          <a:stretch/>
        </p:blipFill>
        <p:spPr>
          <a:xfrm>
            <a:off x="7877234" y="6433438"/>
            <a:ext cx="882367" cy="337804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426903" y="6375400"/>
            <a:ext cx="8305800" cy="0"/>
          </a:xfrm>
          <a:prstGeom prst="line">
            <a:avLst/>
          </a:prstGeom>
          <a:ln>
            <a:solidFill>
              <a:srgbClr val="B2C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339769" y="6153606"/>
            <a:ext cx="108395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kern="1200" baseline="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Source Sans Pro Light"/>
              </a:rPr>
              <a:t>© 2015  ARRIA NLG  plc.</a:t>
            </a:r>
            <a:endParaRPr lang="en-US" sz="700" baseline="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Source Sans Pro Light"/>
            </a:endParaRP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47472" y="6366510"/>
            <a:ext cx="414528" cy="219075"/>
          </a:xfrm>
        </p:spPr>
        <p:txBody>
          <a:bodyPr/>
          <a:lstStyle>
            <a:lvl1pPr>
              <a:defRPr sz="1000"/>
            </a:lvl1pPr>
          </a:lstStyle>
          <a:p>
            <a:fld id="{FDD7489E-930D-40E8-9840-CBC5B67266D0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61420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1200" y="228600"/>
            <a:ext cx="7315200" cy="11430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1"/>
          </p:nvPr>
        </p:nvSpPr>
        <p:spPr>
          <a:xfrm>
            <a:off x="4312465" y="1371600"/>
            <a:ext cx="3960000" cy="4495799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 baseline="0">
                <a:solidFill>
                  <a:srgbClr val="000000"/>
                </a:solidFill>
                <a:latin typeface="Calibri Light" panose="020F0302020204030204" pitchFamily="34" charset="0"/>
              </a:defRPr>
            </a:lvl1pPr>
            <a:lvl2pPr>
              <a:spcAft>
                <a:spcPts val="600"/>
              </a:spcAft>
              <a:defRPr sz="1800" baseline="0">
                <a:solidFill>
                  <a:srgbClr val="000000"/>
                </a:solidFill>
                <a:latin typeface="Calibri Light" panose="020F0302020204030204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1800" baseline="0">
                <a:solidFill>
                  <a:srgbClr val="000000"/>
                </a:solidFill>
                <a:latin typeface="Calibri Light" panose="020F0302020204030204" pitchFamily="34" charset="0"/>
              </a:defRPr>
            </a:lvl3pPr>
            <a:lvl4pPr>
              <a:spcAft>
                <a:spcPts val="600"/>
              </a:spcAft>
              <a:defRPr sz="1800" baseline="0">
                <a:solidFill>
                  <a:srgbClr val="000000"/>
                </a:solidFill>
                <a:latin typeface="Calibri Light" panose="020F0302020204030204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1800" baseline="0">
                <a:solidFill>
                  <a:srgbClr val="000000"/>
                </a:solidFill>
                <a:latin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03" y="6332879"/>
            <a:ext cx="947677" cy="4750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" t="22101" r="9401" b="18250"/>
          <a:stretch/>
        </p:blipFill>
        <p:spPr>
          <a:xfrm>
            <a:off x="7877234" y="6433438"/>
            <a:ext cx="882367" cy="337804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426903" y="6375400"/>
            <a:ext cx="8305800" cy="0"/>
          </a:xfrm>
          <a:prstGeom prst="line">
            <a:avLst/>
          </a:prstGeom>
          <a:ln>
            <a:solidFill>
              <a:srgbClr val="B2C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339769" y="6153606"/>
            <a:ext cx="108395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kern="1200" baseline="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Source Sans Pro Light"/>
              </a:rPr>
              <a:t>© 2015  ARRIA NLG  plc.</a:t>
            </a:r>
            <a:endParaRPr lang="en-US" sz="700" baseline="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Source Sans Pro Light"/>
            </a:endParaRPr>
          </a:p>
        </p:txBody>
      </p:sp>
      <p:sp>
        <p:nvSpPr>
          <p:cNvPr id="1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47472" y="6366510"/>
            <a:ext cx="414528" cy="219075"/>
          </a:xfrm>
        </p:spPr>
        <p:txBody>
          <a:bodyPr/>
          <a:lstStyle>
            <a:lvl1pPr>
              <a:defRPr sz="1000"/>
            </a:lvl1pPr>
          </a:lstStyle>
          <a:p>
            <a:fld id="{FDD7489E-930D-40E8-9840-CBC5B67266D0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795302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+ Blank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1200" y="228600"/>
            <a:ext cx="7315200" cy="11430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03" y="6332879"/>
            <a:ext cx="947677" cy="475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" t="22101" r="9401" b="18250"/>
          <a:stretch/>
        </p:blipFill>
        <p:spPr>
          <a:xfrm>
            <a:off x="7877234" y="6433438"/>
            <a:ext cx="882367" cy="337804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426903" y="6375400"/>
            <a:ext cx="8305800" cy="0"/>
          </a:xfrm>
          <a:prstGeom prst="line">
            <a:avLst/>
          </a:prstGeom>
          <a:ln>
            <a:solidFill>
              <a:srgbClr val="B2C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339769" y="6153606"/>
            <a:ext cx="108395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kern="1200" baseline="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Source Sans Pro Light"/>
              </a:rPr>
              <a:t>© 2015  ARRIA NLG  plc.</a:t>
            </a:r>
            <a:endParaRPr lang="en-US" sz="700" baseline="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Source Sans Pro Light"/>
            </a:endParaRP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47472" y="6366510"/>
            <a:ext cx="414528" cy="219075"/>
          </a:xfrm>
        </p:spPr>
        <p:txBody>
          <a:bodyPr/>
          <a:lstStyle>
            <a:lvl1pPr>
              <a:defRPr sz="1000"/>
            </a:lvl1pPr>
          </a:lstStyle>
          <a:p>
            <a:fld id="{FDD7489E-930D-40E8-9840-CBC5B67266D0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452890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Left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200" y="228600"/>
            <a:ext cx="7315200" cy="1143000"/>
          </a:xfrm>
        </p:spPr>
        <p:txBody>
          <a:bodyPr/>
          <a:lstStyle>
            <a:lvl1pPr>
              <a:defRPr>
                <a:solidFill>
                  <a:srgbClr val="0084AD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1371600"/>
            <a:ext cx="4032000" cy="4495800"/>
          </a:xfrm>
        </p:spPr>
        <p:txBody>
          <a:bodyPr vert="horz">
            <a:normAutofit/>
          </a:bodyPr>
          <a:lstStyle>
            <a:lvl1pPr>
              <a:defRPr sz="1800" baseline="0">
                <a:solidFill>
                  <a:srgbClr val="000000"/>
                </a:solidFill>
                <a:latin typeface="Calibri Light" panose="020F0302020204030204" pitchFamily="34" charset="0"/>
              </a:defRPr>
            </a:lvl1pPr>
            <a:lvl2pPr>
              <a:defRPr sz="1800" baseline="0">
                <a:solidFill>
                  <a:srgbClr val="000000"/>
                </a:solidFill>
                <a:latin typeface="Calibri Light" panose="020F0302020204030204" pitchFamily="34" charset="0"/>
              </a:defRPr>
            </a:lvl2pPr>
            <a:lvl3pPr>
              <a:defRPr sz="1800" baseline="0">
                <a:solidFill>
                  <a:srgbClr val="000000"/>
                </a:solidFill>
                <a:latin typeface="Calibri Light" panose="020F0302020204030204" pitchFamily="34" charset="0"/>
              </a:defRPr>
            </a:lvl3pPr>
            <a:lvl4pPr>
              <a:defRPr sz="1800" baseline="0">
                <a:solidFill>
                  <a:srgbClr val="000000"/>
                </a:solidFill>
                <a:latin typeface="Calibri Light" panose="020F0302020204030204" pitchFamily="34" charset="0"/>
              </a:defRPr>
            </a:lvl4pPr>
            <a:lvl5pPr>
              <a:defRPr sz="1800" baseline="0">
                <a:solidFill>
                  <a:srgbClr val="000000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66314" y="1380496"/>
            <a:ext cx="3797300" cy="4495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PH"/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5715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03" y="6332879"/>
            <a:ext cx="947677" cy="4750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" t="22101" r="9401" b="18250"/>
          <a:stretch/>
        </p:blipFill>
        <p:spPr>
          <a:xfrm>
            <a:off x="7877234" y="6433438"/>
            <a:ext cx="882367" cy="33780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26903" y="6375400"/>
            <a:ext cx="8305800" cy="0"/>
          </a:xfrm>
          <a:prstGeom prst="line">
            <a:avLst/>
          </a:prstGeom>
          <a:ln>
            <a:solidFill>
              <a:srgbClr val="B2C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339769" y="6153606"/>
            <a:ext cx="108395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kern="1200" baseline="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Source Sans Pro Light"/>
              </a:rPr>
              <a:t>© 2015  ARRIA NLG  plc.</a:t>
            </a:r>
            <a:endParaRPr lang="en-US" sz="700" baseline="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Source Sans Pro Light"/>
            </a:endParaRP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47472" y="6366510"/>
            <a:ext cx="414528" cy="219075"/>
          </a:xfrm>
        </p:spPr>
        <p:txBody>
          <a:bodyPr/>
          <a:lstStyle>
            <a:lvl1pPr>
              <a:defRPr sz="1000"/>
            </a:lvl1pPr>
          </a:lstStyle>
          <a:p>
            <a:fld id="{FDD7489E-930D-40E8-9840-CBC5B67266D0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311794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200" y="228600"/>
            <a:ext cx="7315200" cy="1143000"/>
          </a:xfrm>
        </p:spPr>
        <p:txBody>
          <a:bodyPr/>
          <a:lstStyle>
            <a:lvl1pPr>
              <a:defRPr>
                <a:solidFill>
                  <a:srgbClr val="0084AD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69132" y="1371600"/>
            <a:ext cx="4032000" cy="4495800"/>
          </a:xfrm>
        </p:spPr>
        <p:txBody>
          <a:bodyPr vert="horz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4556" y="1371600"/>
            <a:ext cx="3557358" cy="4495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PH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03" y="6332879"/>
            <a:ext cx="947677" cy="4750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" t="22101" r="9401" b="18250"/>
          <a:stretch/>
        </p:blipFill>
        <p:spPr>
          <a:xfrm>
            <a:off x="7877234" y="6433438"/>
            <a:ext cx="882367" cy="33780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26903" y="6375400"/>
            <a:ext cx="8305800" cy="0"/>
          </a:xfrm>
          <a:prstGeom prst="line">
            <a:avLst/>
          </a:prstGeom>
          <a:ln>
            <a:solidFill>
              <a:srgbClr val="B2C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339769" y="6153606"/>
            <a:ext cx="108395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kern="1200" baseline="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Source Sans Pro Light"/>
              </a:rPr>
              <a:t>© 2015  ARRIA NLG  plc.</a:t>
            </a:r>
            <a:endParaRPr lang="en-US" sz="700" baseline="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Source Sans Pro Light"/>
            </a:endParaRP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47472" y="6366510"/>
            <a:ext cx="414528" cy="219075"/>
          </a:xfrm>
        </p:spPr>
        <p:txBody>
          <a:bodyPr/>
          <a:lstStyle>
            <a:lvl1pPr>
              <a:defRPr sz="1000"/>
            </a:lvl1pPr>
          </a:lstStyle>
          <a:p>
            <a:fld id="{FDD7489E-930D-40E8-9840-CBC5B67266D0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284907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t Top Image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331200" y="228600"/>
            <a:ext cx="8229600" cy="1143000"/>
          </a:xfrm>
        </p:spPr>
        <p:txBody>
          <a:bodyPr vert="horz"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1200" y="1371600"/>
            <a:ext cx="7315200" cy="1752600"/>
          </a:xfrm>
        </p:spPr>
        <p:txBody>
          <a:bodyPr vert="horz">
            <a:normAutofit/>
          </a:bodyPr>
          <a:lstStyle>
            <a:lvl1pPr>
              <a:defRPr sz="1800" baseline="0">
                <a:solidFill>
                  <a:srgbClr val="000000"/>
                </a:solidFill>
                <a:latin typeface="Calibri Light" panose="020F0302020204030204" pitchFamily="34" charset="0"/>
              </a:defRPr>
            </a:lvl1pPr>
            <a:lvl2pPr>
              <a:defRPr sz="1800" baseline="0">
                <a:solidFill>
                  <a:srgbClr val="000000"/>
                </a:solidFill>
                <a:latin typeface="Calibri Light" panose="020F0302020204030204" pitchFamily="34" charset="0"/>
              </a:defRPr>
            </a:lvl2pPr>
            <a:lvl3pPr>
              <a:defRPr sz="1800" baseline="0">
                <a:solidFill>
                  <a:srgbClr val="000000"/>
                </a:solidFill>
                <a:latin typeface="Calibri Light" panose="020F0302020204030204" pitchFamily="34" charset="0"/>
              </a:defRPr>
            </a:lvl3pPr>
            <a:lvl4pPr>
              <a:defRPr sz="1800" baseline="0">
                <a:solidFill>
                  <a:srgbClr val="000000"/>
                </a:solidFill>
                <a:latin typeface="Calibri Light" panose="020F0302020204030204" pitchFamily="34" charset="0"/>
              </a:defRPr>
            </a:lvl4pPr>
            <a:lvl5pPr>
              <a:defRPr>
                <a:solidFill>
                  <a:srgbClr val="41404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48767" y="3410857"/>
            <a:ext cx="8229600" cy="2514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PH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03" y="6332879"/>
            <a:ext cx="947677" cy="4750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" t="22101" r="9401" b="18250"/>
          <a:stretch/>
        </p:blipFill>
        <p:spPr>
          <a:xfrm>
            <a:off x="7877234" y="6433438"/>
            <a:ext cx="882367" cy="33780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26903" y="6375400"/>
            <a:ext cx="8305800" cy="0"/>
          </a:xfrm>
          <a:prstGeom prst="line">
            <a:avLst/>
          </a:prstGeom>
          <a:ln>
            <a:solidFill>
              <a:srgbClr val="B2C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339769" y="6153606"/>
            <a:ext cx="108395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kern="1200" baseline="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Source Sans Pro Light"/>
              </a:rPr>
              <a:t>© 2015  ARRIA NLG  plc.</a:t>
            </a:r>
            <a:endParaRPr lang="en-US" sz="700" baseline="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Source Sans Pro Light"/>
            </a:endParaRP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47472" y="6366510"/>
            <a:ext cx="414528" cy="219075"/>
          </a:xfrm>
        </p:spPr>
        <p:txBody>
          <a:bodyPr/>
          <a:lstStyle>
            <a:lvl1pPr>
              <a:defRPr sz="1000"/>
            </a:lvl1pPr>
          </a:lstStyle>
          <a:p>
            <a:fld id="{FDD7489E-930D-40E8-9840-CBC5B67266D0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700586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t Top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331200" y="228600"/>
            <a:ext cx="8229600" cy="1143000"/>
          </a:xfrm>
        </p:spPr>
        <p:txBody>
          <a:bodyPr vert="horz"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1200" y="4191000"/>
            <a:ext cx="7315200" cy="1676400"/>
          </a:xfrm>
        </p:spPr>
        <p:txBody>
          <a:bodyPr vert="horz">
            <a:normAutofit/>
          </a:bodyPr>
          <a:lstStyle>
            <a:lvl1pPr>
              <a:defRPr sz="1800" baseline="0">
                <a:solidFill>
                  <a:srgbClr val="000000"/>
                </a:solidFill>
              </a:defRPr>
            </a:lvl1pPr>
            <a:lvl2pPr>
              <a:defRPr sz="1800" baseline="0">
                <a:solidFill>
                  <a:srgbClr val="000000"/>
                </a:solidFill>
              </a:defRPr>
            </a:lvl2pPr>
            <a:lvl3pPr>
              <a:defRPr sz="1800" baseline="0">
                <a:solidFill>
                  <a:srgbClr val="000000"/>
                </a:solidFill>
              </a:defRPr>
            </a:lvl3pPr>
            <a:lvl4pPr>
              <a:defRPr sz="1800" baseline="0">
                <a:solidFill>
                  <a:srgbClr val="000000"/>
                </a:solidFill>
              </a:defRPr>
            </a:lvl4pPr>
            <a:lvl5pPr>
              <a:defRPr>
                <a:solidFill>
                  <a:srgbClr val="41404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31200" y="1493402"/>
            <a:ext cx="8229600" cy="2590800"/>
          </a:xfrm>
        </p:spPr>
        <p:txBody>
          <a:bodyPr/>
          <a:lstStyle>
            <a:lvl1pPr marL="0" indent="0">
              <a:buNone/>
              <a:defRPr sz="1800">
                <a:latin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PH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03" y="6332879"/>
            <a:ext cx="947677" cy="4750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" t="22101" r="9401" b="18250"/>
          <a:stretch/>
        </p:blipFill>
        <p:spPr>
          <a:xfrm>
            <a:off x="7877234" y="6433438"/>
            <a:ext cx="882367" cy="33780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26903" y="6375400"/>
            <a:ext cx="8305800" cy="0"/>
          </a:xfrm>
          <a:prstGeom prst="line">
            <a:avLst/>
          </a:prstGeom>
          <a:ln>
            <a:solidFill>
              <a:srgbClr val="B2C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339769" y="6153606"/>
            <a:ext cx="108395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kern="1200" baseline="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Source Sans Pro Light"/>
              </a:rPr>
              <a:t>© 2015  ARRIA NLG  plc.</a:t>
            </a:r>
            <a:endParaRPr lang="en-US" sz="700" baseline="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Source Sans Pro Light"/>
            </a:endParaRP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47472" y="6366510"/>
            <a:ext cx="414528" cy="219075"/>
          </a:xfrm>
        </p:spPr>
        <p:txBody>
          <a:bodyPr/>
          <a:lstStyle>
            <a:lvl1pPr>
              <a:defRPr sz="1000"/>
            </a:lvl1pPr>
          </a:lstStyle>
          <a:p>
            <a:fld id="{FDD7489E-930D-40E8-9840-CBC5B67266D0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563484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200" y="228600"/>
            <a:ext cx="7315200" cy="1143000"/>
          </a:xfrm>
        </p:spPr>
        <p:txBody>
          <a:bodyPr/>
          <a:lstStyle>
            <a:lvl1pPr>
              <a:defRPr>
                <a:solidFill>
                  <a:srgbClr val="0084AD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1219200" y="1960762"/>
            <a:ext cx="6549814" cy="321191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03" y="6332879"/>
            <a:ext cx="947677" cy="4750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" t="22101" r="9401" b="18250"/>
          <a:stretch/>
        </p:blipFill>
        <p:spPr>
          <a:xfrm>
            <a:off x="7877234" y="6433438"/>
            <a:ext cx="882367" cy="337804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426903" y="6375400"/>
            <a:ext cx="8305800" cy="0"/>
          </a:xfrm>
          <a:prstGeom prst="line">
            <a:avLst/>
          </a:prstGeom>
          <a:ln>
            <a:solidFill>
              <a:srgbClr val="B2C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339769" y="6153606"/>
            <a:ext cx="108395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kern="1200" baseline="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Source Sans Pro Light"/>
              </a:rPr>
              <a:t>© 2015  ARRIA NLG  plc.</a:t>
            </a:r>
            <a:endParaRPr lang="en-US" sz="700" baseline="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Source Sans Pro Light"/>
            </a:endParaRP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47472" y="6366510"/>
            <a:ext cx="414528" cy="219075"/>
          </a:xfrm>
        </p:spPr>
        <p:txBody>
          <a:bodyPr/>
          <a:lstStyle>
            <a:lvl1pPr>
              <a:defRPr sz="1000"/>
            </a:lvl1pPr>
          </a:lstStyle>
          <a:p>
            <a:fld id="{FDD7489E-930D-40E8-9840-CBC5B67266D0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613984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2C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077200" cy="11430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03" y="6332879"/>
            <a:ext cx="947677" cy="4750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" t="22101" r="9401" b="18250"/>
          <a:stretch/>
        </p:blipFill>
        <p:spPr>
          <a:xfrm>
            <a:off x="7877234" y="6433438"/>
            <a:ext cx="882367" cy="337804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339769" y="6153606"/>
            <a:ext cx="104067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kern="1200" baseline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Source Sans Pro Light"/>
              </a:rPr>
              <a:t>© 2015  ARRIA NLG  plc</a:t>
            </a:r>
            <a:endParaRPr lang="en-US" sz="700" baseline="0" dirty="0">
              <a:solidFill>
                <a:schemeClr val="tx1"/>
              </a:solidFill>
              <a:latin typeface="Calibri Light" panose="020F0302020204030204" pitchFamily="34" charset="0"/>
              <a:cs typeface="Source Sans Pro Light"/>
            </a:endParaRPr>
          </a:p>
        </p:txBody>
      </p:sp>
      <p:sp>
        <p:nvSpPr>
          <p:cNvPr id="2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47472" y="6366510"/>
            <a:ext cx="414528" cy="21907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FDD7489E-930D-40E8-9840-CBC5B67266D0}" type="slidenum">
              <a:rPr lang="en-PH" smtClean="0"/>
              <a:pPr/>
              <a:t>‹#›</a:t>
            </a:fld>
            <a:endParaRPr lang="en-PH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442276" y="6372205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23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305800" cy="1143000"/>
          </a:xfrm>
        </p:spPr>
        <p:txBody>
          <a:bodyPr/>
          <a:lstStyle>
            <a:lvl1pPr algn="ctr"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03" y="6332879"/>
            <a:ext cx="947677" cy="4750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" t="22101" r="9401" b="18250"/>
          <a:stretch/>
        </p:blipFill>
        <p:spPr>
          <a:xfrm>
            <a:off x="7877234" y="6433438"/>
            <a:ext cx="882367" cy="33780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39769" y="6153606"/>
            <a:ext cx="208262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kern="1200" baseline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Source Sans Pro Light"/>
              </a:rPr>
              <a:t>© 2015  ARRIA NLG  plc. Proprietary and Confidential</a:t>
            </a:r>
            <a:endParaRPr lang="en-US" sz="700" baseline="0" dirty="0">
              <a:solidFill>
                <a:schemeClr val="tx1"/>
              </a:solidFill>
              <a:latin typeface="Calibri Light" panose="020F0302020204030204" pitchFamily="34" charset="0"/>
              <a:cs typeface="Source Sans Pro Light"/>
            </a:endParaRP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47472" y="6366510"/>
            <a:ext cx="414528" cy="21907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FDD7489E-930D-40E8-9840-CBC5B67266D0}" type="slidenum">
              <a:rPr lang="en-PH" smtClean="0"/>
              <a:pPr/>
              <a:t>‹#›</a:t>
            </a:fld>
            <a:endParaRPr lang="en-PH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2276" y="6372205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782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2C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077200" cy="1143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26903" y="6141602"/>
            <a:ext cx="8305800" cy="0"/>
          </a:xfrm>
          <a:prstGeom prst="line">
            <a:avLst/>
          </a:prstGeom>
          <a:ln>
            <a:solidFill>
              <a:srgbClr val="B2C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26903" y="6375400"/>
            <a:ext cx="8305800" cy="0"/>
          </a:xfrm>
          <a:prstGeom prst="line">
            <a:avLst/>
          </a:prstGeom>
          <a:ln>
            <a:solidFill>
              <a:srgbClr val="B2C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03" y="6332879"/>
            <a:ext cx="947677" cy="4750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" t="22101" r="9401" b="18250"/>
          <a:stretch/>
        </p:blipFill>
        <p:spPr>
          <a:xfrm>
            <a:off x="7877234" y="6433438"/>
            <a:ext cx="882367" cy="33780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39769" y="6153606"/>
            <a:ext cx="108395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kern="1200" baseline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Source Sans Pro Light"/>
              </a:rPr>
              <a:t>© 2015  ARRIA NLG  plc. </a:t>
            </a:r>
            <a:endParaRPr lang="en-US" sz="700" baseline="0" dirty="0">
              <a:solidFill>
                <a:schemeClr val="tx1"/>
              </a:solidFill>
              <a:latin typeface="Calibri Light" panose="020F0302020204030204" pitchFamily="34" charset="0"/>
              <a:cs typeface="Source Sans Pro Light"/>
            </a:endParaRP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47472" y="6366510"/>
            <a:ext cx="414528" cy="21907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FDD7489E-930D-40E8-9840-CBC5B67266D0}" type="slidenum">
              <a:rPr lang="en-PH" smtClean="0"/>
              <a:pPr/>
              <a:t>‹#›</a:t>
            </a:fld>
            <a:endParaRPr lang="en-PH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42276" y="6372205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19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IA_NLG LOGO_Final_80% Black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0" y="429100"/>
            <a:ext cx="2338854" cy="124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7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1200" y="228600"/>
            <a:ext cx="7315200" cy="1143000"/>
          </a:xfrm>
          <a:ln>
            <a:noFill/>
          </a:ln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371600"/>
            <a:ext cx="7315200" cy="44957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800" baseline="0">
                <a:solidFill>
                  <a:srgbClr val="000000"/>
                </a:solidFill>
                <a:latin typeface="Calibri Light" panose="020F0302020204030204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1800" baseline="0">
                <a:solidFill>
                  <a:srgbClr val="000000"/>
                </a:solidFill>
                <a:latin typeface="Calibri Light" panose="020F0302020204030204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1800" baseline="0">
                <a:solidFill>
                  <a:srgbClr val="000000"/>
                </a:solidFill>
                <a:latin typeface="Calibri Light" panose="020F0302020204030204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 sz="1800" baseline="0">
                <a:solidFill>
                  <a:srgbClr val="000000"/>
                </a:solidFill>
                <a:latin typeface="Calibri Light" panose="020F0302020204030204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1800" baseline="0">
                <a:solidFill>
                  <a:srgbClr val="000000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03" y="6332879"/>
            <a:ext cx="947677" cy="4750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" t="22101" r="9401" b="18250"/>
          <a:stretch/>
        </p:blipFill>
        <p:spPr>
          <a:xfrm>
            <a:off x="7877234" y="6433438"/>
            <a:ext cx="882367" cy="33780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339769" y="6153606"/>
            <a:ext cx="108395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kern="1200" baseline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Source Sans Pro Light"/>
              </a:rPr>
              <a:t>© 2015  ARRIA NLG  plc. </a:t>
            </a:r>
            <a:endParaRPr lang="en-US" sz="700" baseline="0" dirty="0">
              <a:solidFill>
                <a:schemeClr val="tx1"/>
              </a:solidFill>
              <a:latin typeface="Calibri Light" panose="020F0302020204030204" pitchFamily="34" charset="0"/>
              <a:cs typeface="Source Sans Pro Light"/>
            </a:endParaRPr>
          </a:p>
        </p:txBody>
      </p:sp>
      <p:sp>
        <p:nvSpPr>
          <p:cNvPr id="1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47472" y="6366510"/>
            <a:ext cx="414528" cy="21907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FDD7489E-930D-40E8-9840-CBC5B67266D0}" type="slidenum">
              <a:rPr lang="en-PH" smtClean="0"/>
              <a:pPr/>
              <a:t>‹#›</a:t>
            </a:fld>
            <a:endParaRPr lang="en-PH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42276" y="6372205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43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ill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-22668"/>
            <a:ext cx="9144000" cy="688066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02682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229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 w Larger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200" y="228600"/>
            <a:ext cx="7315200" cy="1143000"/>
          </a:xfrm>
          <a:ln>
            <a:noFill/>
          </a:ln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371600"/>
            <a:ext cx="7315200" cy="40386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buSzPct val="70000"/>
              <a:defRPr sz="2400" baseline="0">
                <a:solidFill>
                  <a:srgbClr val="000000"/>
                </a:solidFill>
                <a:latin typeface="Calibri Light" panose="020F0302020204030204" pitchFamily="34" charset="0"/>
              </a:defRPr>
            </a:lvl1pPr>
            <a:lvl2pPr>
              <a:spcBef>
                <a:spcPts val="0"/>
              </a:spcBef>
              <a:buSzPct val="70000"/>
              <a:defRPr sz="2400" baseline="0">
                <a:solidFill>
                  <a:srgbClr val="000000"/>
                </a:solidFill>
                <a:latin typeface="Calibri Light" panose="020F0302020204030204" pitchFamily="34" charset="0"/>
              </a:defRPr>
            </a:lvl2pPr>
            <a:lvl3pPr>
              <a:spcBef>
                <a:spcPts val="1200"/>
              </a:spcBef>
              <a:buSzPct val="70000"/>
              <a:defRPr sz="1600"/>
            </a:lvl3pPr>
            <a:lvl4pPr>
              <a:spcBef>
                <a:spcPts val="0"/>
              </a:spcBef>
              <a:buSzPct val="70000"/>
              <a:defRPr sz="1600"/>
            </a:lvl4pPr>
            <a:lvl5pPr>
              <a:spcBef>
                <a:spcPts val="1200"/>
              </a:spcBef>
              <a:buSzPct val="70000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03" y="6332879"/>
            <a:ext cx="947677" cy="4750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" t="22101" r="9401" b="18250"/>
          <a:stretch/>
        </p:blipFill>
        <p:spPr>
          <a:xfrm>
            <a:off x="7877234" y="6433438"/>
            <a:ext cx="882367" cy="33780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26903" y="6375400"/>
            <a:ext cx="8305800" cy="0"/>
          </a:xfrm>
          <a:prstGeom prst="line">
            <a:avLst/>
          </a:prstGeom>
          <a:ln>
            <a:solidFill>
              <a:srgbClr val="B2C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339769" y="6153606"/>
            <a:ext cx="108395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kern="1200" baseline="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Source Sans Pro Light"/>
              </a:rPr>
              <a:t>© 2015  ARRIA NLG  plc.</a:t>
            </a:r>
            <a:endParaRPr lang="en-US" sz="700" baseline="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Source Sans Pro Light"/>
            </a:endParaRP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47472" y="6366510"/>
            <a:ext cx="414528" cy="219075"/>
          </a:xfrm>
        </p:spPr>
        <p:txBody>
          <a:bodyPr/>
          <a:lstStyle>
            <a:lvl1pPr>
              <a:defRPr sz="1000"/>
            </a:lvl1pPr>
          </a:lstStyle>
          <a:p>
            <a:fld id="{FDD7489E-930D-40E8-9840-CBC5B67266D0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153280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1200" y="228600"/>
            <a:ext cx="7315200" cy="11430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1200" y="1371600"/>
            <a:ext cx="3960000" cy="4495799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 baseline="0">
                <a:solidFill>
                  <a:srgbClr val="000000"/>
                </a:solidFill>
                <a:latin typeface="Calibri Light" panose="020F0302020204030204" pitchFamily="34" charset="0"/>
              </a:defRPr>
            </a:lvl1pPr>
            <a:lvl2pPr>
              <a:spcAft>
                <a:spcPts val="600"/>
              </a:spcAft>
              <a:defRPr sz="1800" baseline="0">
                <a:solidFill>
                  <a:srgbClr val="000000"/>
                </a:solidFill>
                <a:latin typeface="Calibri Light" panose="020F0302020204030204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1800" baseline="0">
                <a:solidFill>
                  <a:srgbClr val="000000"/>
                </a:solidFill>
                <a:latin typeface="Calibri Light" panose="020F0302020204030204" pitchFamily="34" charset="0"/>
              </a:defRPr>
            </a:lvl3pPr>
            <a:lvl4pPr>
              <a:spcAft>
                <a:spcPts val="600"/>
              </a:spcAft>
              <a:defRPr sz="1800" baseline="0">
                <a:solidFill>
                  <a:srgbClr val="000000"/>
                </a:solidFill>
                <a:latin typeface="Calibri Light" panose="020F0302020204030204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1800" baseline="0">
                <a:solidFill>
                  <a:srgbClr val="000000"/>
                </a:solidFill>
                <a:latin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1"/>
          </p:nvPr>
        </p:nvSpPr>
        <p:spPr>
          <a:xfrm>
            <a:off x="4586788" y="1371600"/>
            <a:ext cx="3960000" cy="4495799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>
                <a:latin typeface="Calibri Light" panose="020F03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 Light" panose="020F0302020204030204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1800">
                <a:latin typeface="Calibri Light" panose="020F0302020204030204" pitchFamily="34" charset="0"/>
              </a:defRPr>
            </a:lvl3pPr>
            <a:lvl4pPr>
              <a:spcAft>
                <a:spcPts val="600"/>
              </a:spcAft>
              <a:defRPr sz="1800">
                <a:latin typeface="Calibri Light" panose="020F0302020204030204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 sz="1800">
                <a:latin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03" y="6332879"/>
            <a:ext cx="947677" cy="4750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" t="22101" r="9401" b="18250"/>
          <a:stretch/>
        </p:blipFill>
        <p:spPr>
          <a:xfrm>
            <a:off x="7877234" y="6433438"/>
            <a:ext cx="882367" cy="337804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426903" y="6375400"/>
            <a:ext cx="8305800" cy="0"/>
          </a:xfrm>
          <a:prstGeom prst="line">
            <a:avLst/>
          </a:prstGeom>
          <a:ln>
            <a:solidFill>
              <a:srgbClr val="B2C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339769" y="6153606"/>
            <a:ext cx="108395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kern="1200" baseline="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Source Sans Pro Light"/>
              </a:rPr>
              <a:t>© 2015  ARRIA NLG  plc.</a:t>
            </a:r>
            <a:endParaRPr lang="en-US" sz="700" baseline="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Source Sans Pro Light"/>
            </a:endParaRPr>
          </a:p>
        </p:txBody>
      </p:sp>
      <p:sp>
        <p:nvSpPr>
          <p:cNvPr id="1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47472" y="6366510"/>
            <a:ext cx="414528" cy="219075"/>
          </a:xfrm>
        </p:spPr>
        <p:txBody>
          <a:bodyPr/>
          <a:lstStyle>
            <a:lvl1pPr>
              <a:defRPr sz="1000"/>
            </a:lvl1pPr>
          </a:lstStyle>
          <a:p>
            <a:fld id="{FDD7489E-930D-40E8-9840-CBC5B67266D0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38221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200" y="228600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200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172200"/>
            <a:ext cx="41452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FDD7489E-930D-40E8-9840-CBC5B67266D0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50150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8" r:id="rId3"/>
    <p:sldLayoutId id="2147483669" r:id="rId4"/>
    <p:sldLayoutId id="2147483650" r:id="rId5"/>
    <p:sldLayoutId id="2147483666" r:id="rId6"/>
    <p:sldLayoutId id="2147483674" r:id="rId7"/>
    <p:sldLayoutId id="2147483663" r:id="rId8"/>
    <p:sldLayoutId id="2147483652" r:id="rId9"/>
    <p:sldLayoutId id="2147483671" r:id="rId10"/>
    <p:sldLayoutId id="2147483672" r:id="rId11"/>
    <p:sldLayoutId id="2147483673" r:id="rId12"/>
    <p:sldLayoutId id="2147483658" r:id="rId13"/>
    <p:sldLayoutId id="2147483661" r:id="rId14"/>
    <p:sldLayoutId id="2147483659" r:id="rId15"/>
    <p:sldLayoutId id="2147483662" r:id="rId16"/>
    <p:sldLayoutId id="2147483670" r:id="rId17"/>
    <p:sldLayoutId id="2147483675" r:id="rId1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0084AD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SzPct val="80000"/>
        <a:buFont typeface="Arial" pitchFamily="34" charset="0"/>
        <a:buChar char="•"/>
        <a:defRPr sz="1800" kern="1200" baseline="0">
          <a:solidFill>
            <a:srgbClr val="000000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742950" indent="-28575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SzPct val="80000"/>
        <a:buFont typeface="Arial" pitchFamily="34" charset="0"/>
        <a:buChar char="–"/>
        <a:defRPr sz="1800" kern="1200" baseline="0">
          <a:solidFill>
            <a:srgbClr val="000000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SzPct val="80000"/>
        <a:buFont typeface="Arial" pitchFamily="34" charset="0"/>
        <a:buChar char="•"/>
        <a:defRPr sz="1800" kern="1200" baseline="0">
          <a:solidFill>
            <a:srgbClr val="000000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SzPct val="80000"/>
        <a:buFont typeface="Arial" pitchFamily="34" charset="0"/>
        <a:buChar char="–"/>
        <a:defRPr sz="1800" kern="1200" baseline="0">
          <a:solidFill>
            <a:srgbClr val="000000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SzPct val="80000"/>
        <a:buFont typeface="Arial" pitchFamily="34" charset="0"/>
        <a:buChar char="»"/>
        <a:defRPr sz="1800" kern="1200" baseline="0">
          <a:solidFill>
            <a:srgbClr val="000000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lweb.org/anthology/W14-4401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66317013_Linguistic_Descriptions_for_Automatic_Generation_of_Textual_Short-Term_Weather_Forecasts_on_Real_Prediction_Data" TargetMode="External"/><Relationship Id="rId2" Type="http://schemas.openxmlformats.org/officeDocument/2006/relationships/hyperlink" Target="http://www.aclweb.org/anthology/W14-4401" TargetMode="External"/><Relationship Id="rId1" Type="http://schemas.openxmlformats.org/officeDocument/2006/relationships/slideLayout" Target="../slideLayouts/slideLayout5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lweb.org/anthology/W14-4401" TargetMode="External"/><Relationship Id="rId2" Type="http://schemas.openxmlformats.org/officeDocument/2006/relationships/hyperlink" Target="https://arxiv.org/abs/1704.04198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C0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05431" y="2878396"/>
            <a:ext cx="7315198" cy="1402659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PH" sz="2400" dirty="0">
                <a:solidFill>
                  <a:srgbClr val="FFFFFF"/>
                </a:solidFill>
              </a:rPr>
              <a:t>Ehud Reiter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PH" dirty="0">
                <a:solidFill>
                  <a:srgbClr val="FFFFFF"/>
                </a:solidFill>
              </a:rPr>
              <a:t>http://ehudreiter.com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PH" dirty="0">
                <a:solidFill>
                  <a:srgbClr val="FFFFFF"/>
                </a:solidFill>
              </a:rPr>
              <a:t>Sept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446213"/>
            <a:ext cx="7165910" cy="1281112"/>
          </a:xfrm>
        </p:spPr>
        <p:txBody>
          <a:bodyPr>
            <a:normAutofit/>
          </a:bodyPr>
          <a:lstStyle/>
          <a:p>
            <a:pPr algn="ctr"/>
            <a:r>
              <a:rPr lang="en-PH" sz="6600" dirty="0">
                <a:solidFill>
                  <a:srgbClr val="FFFFFF"/>
                </a:solidFill>
              </a:rPr>
              <a:t>NLG EVALUATION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004" y="5010539"/>
            <a:ext cx="2783915" cy="1408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55" y="4842587"/>
            <a:ext cx="3107351" cy="155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08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altLang="en-US" dirty="0" err="1"/>
              <a:t>Babytalk</a:t>
            </a:r>
            <a:r>
              <a:rPr lang="en-GB" altLang="en-US" dirty="0"/>
              <a:t> Input: Sensor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10</a:t>
            </a:fld>
            <a:endParaRPr lang="en-P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270" y="1316180"/>
            <a:ext cx="3299460" cy="47135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88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Example: </a:t>
            </a:r>
            <a:r>
              <a:rPr lang="en-GB" dirty="0" err="1"/>
              <a:t>SumTime</a:t>
            </a:r>
            <a:r>
              <a:rPr lang="en-GB" dirty="0"/>
              <a:t> input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100</a:t>
            </a:fld>
            <a:endParaRPr lang="en-PH" dirty="0"/>
          </a:p>
        </p:txBody>
      </p:sp>
      <p:graphicFrame>
        <p:nvGraphicFramePr>
          <p:cNvPr id="7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9762686"/>
              </p:ext>
            </p:extLst>
          </p:nvPr>
        </p:nvGraphicFramePr>
        <p:xfrm>
          <a:off x="1074938" y="1798361"/>
          <a:ext cx="6994124" cy="32758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48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8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8531">
                  <a:extLst>
                    <a:ext uri="{9D8B030D-6E8A-4147-A177-3AD203B41FA5}">
                      <a16:colId xmlns:a16="http://schemas.microsoft.com/office/drawing/2014/main" val="2161765817"/>
                    </a:ext>
                  </a:extLst>
                </a:gridCol>
                <a:gridCol w="1748531">
                  <a:extLst>
                    <a:ext uri="{9D8B030D-6E8A-4147-A177-3AD203B41FA5}">
                      <a16:colId xmlns:a16="http://schemas.microsoft.com/office/drawing/2014/main" val="1995835504"/>
                    </a:ext>
                  </a:extLst>
                </a:gridCol>
              </a:tblGrid>
              <a:tr h="4094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Day/ Hour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Wind Direction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Speed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Gust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483">
                <a:tc>
                  <a:txBody>
                    <a:bodyPr/>
                    <a:lstStyle/>
                    <a:p>
                      <a:r>
                        <a:rPr lang="en-GB" sz="1600" b="0" dirty="0"/>
                        <a:t>05/06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b="0" dirty="0"/>
                        <a:t>SSW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483">
                <a:tc>
                  <a:txBody>
                    <a:bodyPr/>
                    <a:lstStyle/>
                    <a:p>
                      <a:r>
                        <a:rPr lang="en-GB" sz="1600" b="0" dirty="0"/>
                        <a:t>05/09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b="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b="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483">
                <a:tc>
                  <a:txBody>
                    <a:bodyPr/>
                    <a:lstStyle/>
                    <a:p>
                      <a:r>
                        <a:rPr lang="en-GB" sz="1600" b="0" dirty="0"/>
                        <a:t>05/12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b="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b="0" dirty="0"/>
                        <a:t>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4331188"/>
                  </a:ext>
                </a:extLst>
              </a:tr>
              <a:tr h="409483">
                <a:tc>
                  <a:txBody>
                    <a:bodyPr/>
                    <a:lstStyle/>
                    <a:p>
                      <a:r>
                        <a:rPr lang="en-GB" sz="1600" b="0" dirty="0"/>
                        <a:t>05/15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b="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b="0" dirty="0"/>
                        <a:t>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4810949"/>
                  </a:ext>
                </a:extLst>
              </a:tr>
              <a:tr h="409483">
                <a:tc>
                  <a:txBody>
                    <a:bodyPr/>
                    <a:lstStyle/>
                    <a:p>
                      <a:r>
                        <a:rPr lang="en-GB" sz="1600" b="0" dirty="0"/>
                        <a:t>05/18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SSE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b="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b="0" dirty="0"/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1302390"/>
                  </a:ext>
                </a:extLst>
              </a:tr>
              <a:tr h="409483">
                <a:tc>
                  <a:txBody>
                    <a:bodyPr/>
                    <a:lstStyle/>
                    <a:p>
                      <a:r>
                        <a:rPr lang="en-GB" sz="1600" b="0" dirty="0"/>
                        <a:t>05/21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SSE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b="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b="0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1711721"/>
                  </a:ext>
                </a:extLst>
              </a:tr>
              <a:tr h="409483">
                <a:tc>
                  <a:txBody>
                    <a:bodyPr/>
                    <a:lstStyle/>
                    <a:p>
                      <a:r>
                        <a:rPr lang="en-GB" sz="1600" b="0" dirty="0"/>
                        <a:t>06/00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VAR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b="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b="0" dirty="0"/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1332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16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Example: Gold standard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101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b="1" dirty="0">
                <a:latin typeface="Calibri Light" panose="020F0302020204030204" pitchFamily="34" charset="0"/>
              </a:rPr>
              <a:t>Reference 1:  </a:t>
            </a:r>
            <a:r>
              <a:rPr lang="en-GB" sz="2400" dirty="0">
                <a:latin typeface="Calibri Light" panose="020F0302020204030204" pitchFamily="34" charset="0"/>
              </a:rPr>
              <a:t>SSW’LY 16-20 GRADUALLY BACKING SSE’LY THEN DECREASING VARIABLE 4-8 BY LATE EVENING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b="1" dirty="0">
                <a:latin typeface="Calibri Light" panose="020F0302020204030204" pitchFamily="34" charset="0"/>
              </a:rPr>
              <a:t>Reference 2:  </a:t>
            </a:r>
            <a:r>
              <a:rPr lang="en-GB" sz="2400" dirty="0">
                <a:latin typeface="Calibri Light" panose="020F0302020204030204" pitchFamily="34" charset="0"/>
              </a:rPr>
              <a:t>SSW 16-20 GRADUALLY BACKING SSE BY 1800 THEN FALLING VARIABLE 4-8 BY LATE EVENING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b="1" dirty="0">
                <a:latin typeface="Calibri Light" panose="020F0302020204030204" pitchFamily="34" charset="0"/>
              </a:rPr>
              <a:t>Reference 3:  </a:t>
            </a:r>
            <a:r>
              <a:rPr lang="en-GB" sz="2400" dirty="0">
                <a:latin typeface="Calibri Light" panose="020F0302020204030204" pitchFamily="34" charset="0"/>
              </a:rPr>
              <a:t>SSW 16-20 GRADUALLY BACKING SSE THEN FALLING VARIABLE 04-08 BY LATE EVENING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2400" dirty="0">
              <a:latin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>
                <a:latin typeface="Calibri Light" panose="020F0302020204030204" pitchFamily="34" charset="0"/>
              </a:rPr>
              <a:t>Above written by three professional forecasters</a:t>
            </a:r>
          </a:p>
        </p:txBody>
      </p:sp>
    </p:spTree>
    <p:extLst>
      <p:ext uri="{BB962C8B-B14F-4D97-AF65-F5344CB8AC3E}">
        <p14:creationId xmlns:p14="http://schemas.microsoft.com/office/powerpoint/2010/main" val="399121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Metric evaluation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102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 err="1">
                <a:latin typeface="Calibri Light" panose="020F0302020204030204" pitchFamily="34" charset="0"/>
              </a:rPr>
              <a:t>SumTime</a:t>
            </a:r>
            <a:r>
              <a:rPr lang="en-GB" sz="2400" dirty="0">
                <a:latin typeface="Calibri Light" panose="020F0302020204030204" pitchFamily="34" charset="0"/>
              </a:rPr>
              <a:t> output: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SSW 16-20 GRADUALLY BACKING SSE THEN BECOMING VARIABLE 10 OR LESS BY MIDNIGHT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Compare to Reference 1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SSW</a:t>
            </a:r>
            <a:r>
              <a:rPr lang="en-GB" sz="2400" strike="sngStrike" dirty="0">
                <a:latin typeface="Calibri Light" panose="020F0302020204030204" pitchFamily="34" charset="0"/>
              </a:rPr>
              <a:t>’LY</a:t>
            </a:r>
            <a:r>
              <a:rPr lang="en-GB" sz="2400" dirty="0">
                <a:latin typeface="Calibri Light" panose="020F0302020204030204" pitchFamily="34" charset="0"/>
              </a:rPr>
              <a:t> 16-20 GRADUALLY BACKING SSE</a:t>
            </a:r>
            <a:r>
              <a:rPr lang="en-GB" sz="2400" strike="sngStrike" dirty="0">
                <a:latin typeface="Calibri Light" panose="020F0302020204030204" pitchFamily="34" charset="0"/>
              </a:rPr>
              <a:t>’LY</a:t>
            </a:r>
            <a:r>
              <a:rPr lang="en-GB" sz="2400" dirty="0">
                <a:latin typeface="Calibri Light" panose="020F0302020204030204" pitchFamily="34" charset="0"/>
              </a:rPr>
              <a:t> THEN </a:t>
            </a:r>
            <a:r>
              <a:rPr lang="en-GB" sz="2400" strike="sngStrike" dirty="0">
                <a:latin typeface="Calibri Light" panose="020F0302020204030204" pitchFamily="34" charset="0"/>
              </a:rPr>
              <a:t>DECREASING</a:t>
            </a:r>
            <a:r>
              <a:rPr lang="en-GB" sz="2400" dirty="0">
                <a:latin typeface="Calibri Light" panose="020F0302020204030204" pitchFamily="34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BECOMING</a:t>
            </a:r>
            <a:r>
              <a:rPr lang="en-GB" sz="2400" dirty="0">
                <a:latin typeface="Calibri Light" panose="020F0302020204030204" pitchFamily="34" charset="0"/>
              </a:rPr>
              <a:t> VARIABLE </a:t>
            </a:r>
            <a:r>
              <a:rPr lang="en-GB" sz="2400" strike="sngStrike" dirty="0">
                <a:latin typeface="Calibri Light" panose="020F0302020204030204" pitchFamily="34" charset="0"/>
              </a:rPr>
              <a:t>4-8</a:t>
            </a:r>
            <a:r>
              <a:rPr lang="en-GB" sz="2400" dirty="0">
                <a:latin typeface="Calibri Light" panose="020F0302020204030204" pitchFamily="34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10 OR LESS </a:t>
            </a:r>
            <a:r>
              <a:rPr lang="en-GB" sz="2400" dirty="0">
                <a:latin typeface="Calibri Light" panose="020F0302020204030204" pitchFamily="34" charset="0"/>
              </a:rPr>
              <a:t>BY </a:t>
            </a:r>
            <a:r>
              <a:rPr lang="en-GB" sz="2400" strike="sngStrike" dirty="0">
                <a:latin typeface="Calibri Light" panose="020F0302020204030204" pitchFamily="34" charset="0"/>
              </a:rPr>
              <a:t>LATE EVENING</a:t>
            </a:r>
            <a:r>
              <a:rPr lang="en-GB" sz="2400" dirty="0">
                <a:latin typeface="Calibri Light" panose="020F0302020204030204" pitchFamily="34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MIDNIGHT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Compute score using metric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edit distance, BLEU, </a:t>
            </a:r>
            <a:r>
              <a:rPr lang="en-GB" sz="2400" dirty="0" err="1">
                <a:latin typeface="Calibri Light" panose="020F0302020204030204" pitchFamily="34" charset="0"/>
              </a:rPr>
              <a:t>etc</a:t>
            </a:r>
            <a:endParaRPr lang="en-GB" sz="2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05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103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Does similarity to gold-standard mean better for readers?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Is SSW’LY better than SSW?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2 out of 3 reference texts use SSW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Need to have multiple reference texts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Is BY LATE EVENING better than BY MIDNIGHT?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User studies with forecast readers suggest BY MIDNIGHT is less ambiguous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Should </a:t>
            </a:r>
            <a:r>
              <a:rPr lang="en-GB" sz="2400" dirty="0" err="1">
                <a:latin typeface="Calibri Light" panose="020F0302020204030204" pitchFamily="34" charset="0"/>
              </a:rPr>
              <a:t>SumTime</a:t>
            </a:r>
            <a:r>
              <a:rPr lang="en-GB" sz="2400" dirty="0">
                <a:latin typeface="Calibri Light" panose="020F0302020204030204" pitchFamily="34" charset="0"/>
              </a:rPr>
              <a:t> be evaluated against human texts?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>
                <a:latin typeface="Calibri Light" panose="020F0302020204030204" pitchFamily="34" charset="0"/>
              </a:rPr>
              <a:t>SumTime</a:t>
            </a:r>
            <a:r>
              <a:rPr lang="en-GB" sz="2400" dirty="0">
                <a:latin typeface="Calibri Light" panose="020F0302020204030204" pitchFamily="34" charset="0"/>
              </a:rPr>
              <a:t> texts are better than human texts!</a:t>
            </a:r>
          </a:p>
        </p:txBody>
      </p:sp>
    </p:spTree>
    <p:extLst>
      <p:ext uri="{BB962C8B-B14F-4D97-AF65-F5344CB8AC3E}">
        <p14:creationId xmlns:p14="http://schemas.microsoft.com/office/powerpoint/2010/main" val="15081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Are metrics meaningful?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104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79"/>
            <a:ext cx="8381660" cy="4500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Assess by </a:t>
            </a:r>
            <a:r>
              <a:rPr lang="en-GB" sz="2400" b="1" u="sng" dirty="0">
                <a:latin typeface="Calibri Light" panose="020F0302020204030204" pitchFamily="34" charset="0"/>
              </a:rPr>
              <a:t>validation study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Do “gold standard” evaluation of multiple NLG systems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Calibri Light" panose="020F0302020204030204" pitchFamily="34" charset="0"/>
              </a:rPr>
              <a:t>Task-performance or human ratings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Calibri Light" panose="020F0302020204030204" pitchFamily="34" charset="0"/>
              </a:rPr>
              <a:t>Ideally evaluate 10 or more NLG systems</a:t>
            </a:r>
          </a:p>
          <a:p>
            <a:pPr lvl="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ource Sans Pro Light" panose="020B0403030403020204" pitchFamily="34" charset="0"/>
              <a:buChar char="‒"/>
            </a:pPr>
            <a:r>
              <a:rPr lang="en-GB" sz="2400" dirty="0">
                <a:latin typeface="Calibri Light" panose="020F0302020204030204" pitchFamily="34" charset="0"/>
              </a:rPr>
              <a:t>Which must have same inputs and target outputs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Also evaluate systems using metrics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Which metric correlates best with “gold standard” evaluations?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Calibri Light" panose="020F0302020204030204" pitchFamily="34" charset="0"/>
              </a:rPr>
              <a:t>Do any metrics correlate?</a:t>
            </a:r>
          </a:p>
        </p:txBody>
      </p:sp>
    </p:spTree>
    <p:extLst>
      <p:ext uri="{BB962C8B-B14F-4D97-AF65-F5344CB8AC3E}">
        <p14:creationId xmlns:p14="http://schemas.microsoft.com/office/powerpoint/2010/main" val="222488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Validation Study: Experimental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105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Hypothesis: BLEU, other metrics correlate with human ratings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Subjects: 14 people who regularly read marine forecasts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Similar to </a:t>
            </a:r>
            <a:r>
              <a:rPr lang="en-GB" sz="2400" dirty="0" err="1">
                <a:latin typeface="Calibri Light" panose="020F0302020204030204" pitchFamily="34" charset="0"/>
              </a:rPr>
              <a:t>SumTime</a:t>
            </a:r>
            <a:r>
              <a:rPr lang="en-GB" sz="2400" dirty="0">
                <a:latin typeface="Calibri Light" panose="020F0302020204030204" pitchFamily="34" charset="0"/>
              </a:rPr>
              <a:t> subjects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Material: Forecast texts produce by 6 marine forecast generators, plus the human forecast text, for 14 scenarios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Procedure: Subjects rated texts on Clarity and Accuracy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Latin square design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Analysis: Correlation (Pearson) between metrics and human ratings of the different system</a:t>
            </a:r>
          </a:p>
        </p:txBody>
      </p:sp>
    </p:spTree>
    <p:extLst>
      <p:ext uri="{BB962C8B-B14F-4D97-AF65-F5344CB8AC3E}">
        <p14:creationId xmlns:p14="http://schemas.microsoft.com/office/powerpoint/2010/main" val="113507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Validation: result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106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Clarity (readability): Best predicted by NIST-5 (BLEU variant)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Statistically significant correlation using “generous” stats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1-tailed, no multiple hypothesis correction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Not significant under “conservative” stats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2-tailed, multiple hypothesis correction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Accuracy: Not predicted by any metric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No correlation is significant, no matter how calculated</a:t>
            </a:r>
          </a:p>
        </p:txBody>
      </p:sp>
    </p:spTree>
    <p:extLst>
      <p:ext uri="{BB962C8B-B14F-4D97-AF65-F5344CB8AC3E}">
        <p14:creationId xmlns:p14="http://schemas.microsoft.com/office/powerpoint/2010/main" val="160856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107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E Reiter and A </a:t>
            </a:r>
            <a:r>
              <a:rPr lang="en-GB" sz="2400" dirty="0" err="1">
                <a:latin typeface="Calibri Light" panose="020F0302020204030204" pitchFamily="34" charset="0"/>
              </a:rPr>
              <a:t>Belz</a:t>
            </a:r>
            <a:r>
              <a:rPr lang="en-GB" sz="2400" dirty="0">
                <a:latin typeface="Calibri Light" panose="020F0302020204030204" pitchFamily="34" charset="0"/>
              </a:rPr>
              <a:t> (2009). An Investigation into the Validity of Some Metrics for Automatically Evaluating Natural Language Generation Systems. </a:t>
            </a:r>
            <a:r>
              <a:rPr lang="en-GB" sz="2400" i="1" dirty="0">
                <a:latin typeface="Calibri Light" panose="020F0302020204030204" pitchFamily="34" charset="0"/>
              </a:rPr>
              <a:t>Computational Linguistics </a:t>
            </a:r>
            <a:r>
              <a:rPr lang="en-GB" sz="2400" dirty="0">
                <a:latin typeface="Calibri Light" panose="020F0302020204030204" pitchFamily="34" charset="0"/>
              </a:rPr>
              <a:t>35:529–558</a:t>
            </a:r>
          </a:p>
        </p:txBody>
      </p:sp>
    </p:spTree>
    <p:extLst>
      <p:ext uri="{BB962C8B-B14F-4D97-AF65-F5344CB8AC3E}">
        <p14:creationId xmlns:p14="http://schemas.microsoft.com/office/powerpoint/2010/main" val="231864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Metric-based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108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230053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I lack confidence in metric-based evaluation of NLG systems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I want to see validation studies that show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statistically significant correlation of 0.8 (or more)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Significant with conservative statistics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Against high-quality human evaluation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Real-world and/or task-based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With clarity about scope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Only valid when comparing statistical NLG systems?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Only valid in newswire genre?</a:t>
            </a:r>
          </a:p>
        </p:txBody>
      </p:sp>
    </p:spTree>
    <p:extLst>
      <p:ext uri="{BB962C8B-B14F-4D97-AF65-F5344CB8AC3E}">
        <p14:creationId xmlns:p14="http://schemas.microsoft.com/office/powerpoint/2010/main" val="90738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alibri Light" panose="020F0302020204030204" pitchFamily="34" charset="0"/>
              </a:rPr>
              <a:t>Commercial Evaluation</a:t>
            </a:r>
            <a:endParaRPr lang="en-US" sz="400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cs typeface="Myriad Pro Cond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FDD7489E-930D-40E8-9840-CBC5B67266D0}" type="slidenum">
              <a:rPr lang="en-PH" smtClean="0">
                <a:solidFill>
                  <a:srgbClr val="3C3C3B"/>
                </a:solidFill>
              </a:rPr>
              <a:pPr/>
              <a:t>109</a:t>
            </a:fld>
            <a:endParaRPr lang="en-PH" dirty="0">
              <a:solidFill>
                <a:srgbClr val="3C3C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738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Input: Action Records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11</a:t>
            </a:fld>
            <a:endParaRPr lang="en-PH" dirty="0"/>
          </a:p>
        </p:txBody>
      </p:sp>
      <p:graphicFrame>
        <p:nvGraphicFramePr>
          <p:cNvPr id="5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6006201"/>
              </p:ext>
            </p:extLst>
          </p:nvPr>
        </p:nvGraphicFramePr>
        <p:xfrm>
          <a:off x="1219200" y="1492898"/>
          <a:ext cx="6550026" cy="418940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04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5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84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Full Descriptor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Time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4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14042"/>
                          </a:solidFill>
                          <a:effectLst/>
                        </a:rPr>
                        <a:t>SETTING;VENTILATOR;FiO2   (36%)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14042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14042"/>
                          </a:solidFill>
                          <a:effectLst/>
                        </a:rPr>
                        <a:t>10.30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14042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4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14042"/>
                          </a:solidFill>
                          <a:effectLst/>
                        </a:rPr>
                        <a:t>MEDICATION;Morphine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14042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14042"/>
                          </a:solidFill>
                          <a:effectLst/>
                        </a:rPr>
                        <a:t>10.44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14042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4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14042"/>
                          </a:solidFill>
                          <a:effectLst/>
                        </a:rPr>
                        <a:t>ACTION;CARE;TURN/CHANGE POSITION;SUPINE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14042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14042"/>
                          </a:solidFill>
                          <a:effectLst/>
                        </a:rPr>
                        <a:t>10.46 - 10.47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14042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4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>
                          <a:ln>
                            <a:noFill/>
                          </a:ln>
                          <a:solidFill>
                            <a:srgbClr val="414042"/>
                          </a:solidFill>
                          <a:effectLst/>
                        </a:rPr>
                        <a:t>ACTION;RESPIRATION;HAND-BAG BABY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414042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14042"/>
                          </a:solidFill>
                          <a:effectLst/>
                        </a:rPr>
                        <a:t>10.47 - 10.51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14042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84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14042"/>
                          </a:solidFill>
                          <a:effectLst/>
                        </a:rPr>
                        <a:t>SETTING;VENTILATOR;FiO2  (60%)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14042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14042"/>
                          </a:solidFill>
                          <a:effectLst/>
                        </a:rPr>
                        <a:t>10.47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14042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930455766"/>
                  </a:ext>
                </a:extLst>
              </a:tr>
              <a:tr h="5984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14042"/>
                          </a:solidFill>
                          <a:effectLst/>
                        </a:rPr>
                        <a:t>ACTION;RESPIRATION;INTUBATE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14042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14042"/>
                          </a:solidFill>
                          <a:effectLst/>
                        </a:rPr>
                        <a:t>10.51 - 10.52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14042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228560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09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Commercial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110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Contractual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Cost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Benefits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Risks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400" dirty="0">
              <a:latin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>
                <a:latin typeface="Calibri Light" panose="020F0302020204030204" pitchFamily="34" charset="0"/>
              </a:rPr>
              <a:t>Poorly understood!</a:t>
            </a:r>
          </a:p>
        </p:txBody>
      </p:sp>
    </p:spTree>
    <p:extLst>
      <p:ext uri="{BB962C8B-B14F-4D97-AF65-F5344CB8AC3E}">
        <p14:creationId xmlns:p14="http://schemas.microsoft.com/office/powerpoint/2010/main" val="94202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Contractual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111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Does the system meet the contractual requirements?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Assessed by User Acceptance Test (UAT)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Won’t further discuss here</a:t>
            </a:r>
          </a:p>
        </p:txBody>
      </p:sp>
    </p:spTree>
    <p:extLst>
      <p:ext uri="{BB962C8B-B14F-4D97-AF65-F5344CB8AC3E}">
        <p14:creationId xmlns:p14="http://schemas.microsoft.com/office/powerpoint/2010/main" val="178041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112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142255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Calibri Light" panose="020F0302020204030204" pitchFamily="34" charset="0"/>
              </a:rPr>
              <a:t>Cost of system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 Light" panose="020F0302020204030204" pitchFamily="34" charset="0"/>
              </a:rPr>
              <a:t>Life cycle: Development, testing, maintenance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Calibri Light" panose="020F0302020204030204" pitchFamily="34" charset="0"/>
              </a:rPr>
              <a:t>Does statistical NLG reduce cost?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 Light" panose="020F0302020204030204" pitchFamily="34" charset="0"/>
              </a:rPr>
              <a:t>Claims that system can be developed (built) quicker using statistical NLG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Calibri Light" panose="020F0302020204030204" pitchFamily="34" charset="0"/>
              </a:rPr>
              <a:t>Very hard to rigorously test such hypotheses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Calibri Light" panose="020F0302020204030204" pitchFamily="34" charset="0"/>
              </a:rPr>
              <a:t>Lots of confounds: team skill, enthusiasm, background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 Light" panose="020F0302020204030204" pitchFamily="34" charset="0"/>
              </a:rPr>
              <a:t>What about testing and maintenance?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Calibri Light" panose="020F0302020204030204" pitchFamily="34" charset="0"/>
              </a:rPr>
              <a:t> statistical NLG easier/ harder than rule-based?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Calibri Light" panose="020F0302020204030204" pitchFamily="34" charset="0"/>
              </a:rPr>
              <a:t>“please change </a:t>
            </a:r>
            <a:r>
              <a:rPr lang="en-GB" sz="2000" b="1" i="1" dirty="0">
                <a:latin typeface="Calibri Light" panose="020F0302020204030204" pitchFamily="34" charset="0"/>
              </a:rPr>
              <a:t>rainy day </a:t>
            </a:r>
            <a:r>
              <a:rPr lang="en-GB" sz="2000" dirty="0">
                <a:latin typeface="Calibri Light" panose="020F0302020204030204" pitchFamily="34" charset="0"/>
              </a:rPr>
              <a:t>to </a:t>
            </a:r>
            <a:r>
              <a:rPr lang="en-GB" sz="2000" b="1" i="1" dirty="0">
                <a:latin typeface="Calibri Light" panose="020F0302020204030204" pitchFamily="34" charset="0"/>
              </a:rPr>
              <a:t>wet day </a:t>
            </a:r>
            <a:r>
              <a:rPr lang="en-GB" sz="2000" dirty="0">
                <a:latin typeface="Calibri Light" panose="020F0302020204030204" pitchFamily="34" charset="0"/>
              </a:rPr>
              <a:t>in the computer-generated forecasts”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3353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Benefits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113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Calibri Light" panose="020F0302020204030204" pitchFamily="34" charset="0"/>
              </a:rPr>
              <a:t>Quantitative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 Light" panose="020F0302020204030204" pitchFamily="34" charset="0"/>
              </a:rPr>
              <a:t>Better task performance, reduced costs due to automation, etc.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Calibri Light" panose="020F0302020204030204" pitchFamily="34" charset="0"/>
              </a:rPr>
              <a:t>Qualitative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 Light" panose="020F0302020204030204" pitchFamily="34" charset="0"/>
              </a:rPr>
              <a:t>“</a:t>
            </a:r>
            <a:r>
              <a:rPr lang="en-GB" sz="2000" dirty="0" err="1">
                <a:latin typeface="Calibri Light" panose="020F0302020204030204" pitchFamily="34" charset="0"/>
              </a:rPr>
              <a:t>Arria’s</a:t>
            </a:r>
            <a:r>
              <a:rPr lang="en-GB" sz="2000" dirty="0">
                <a:latin typeface="Calibri Light" panose="020F0302020204030204" pitchFamily="34" charset="0"/>
              </a:rPr>
              <a:t> report generation system saves money, but even more important is that it improves consistency”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 Light" panose="020F0302020204030204" pitchFamily="34" charset="0"/>
              </a:rPr>
              <a:t>Very important, even if hard to measure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Calibri Light" panose="020F0302020204030204" pitchFamily="34" charset="0"/>
              </a:rPr>
              <a:t>Uptake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 Light" panose="020F0302020204030204" pitchFamily="34" charset="0"/>
              </a:rPr>
              <a:t>Will people use the system?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 Light" panose="020F0302020204030204" pitchFamily="34" charset="0"/>
              </a:rPr>
              <a:t>Medicine: very poor uptake of decision support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 Light" panose="020F0302020204030204" pitchFamily="34" charset="0"/>
              </a:rPr>
              <a:t>Change management</a:t>
            </a:r>
          </a:p>
        </p:txBody>
      </p:sp>
    </p:spTree>
    <p:extLst>
      <p:ext uri="{BB962C8B-B14F-4D97-AF65-F5344CB8AC3E}">
        <p14:creationId xmlns:p14="http://schemas.microsoft.com/office/powerpoint/2010/main" val="126372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Risks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114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Calibri Light" panose="020F0302020204030204" pitchFamily="34" charset="0"/>
              </a:rPr>
              <a:t>Low-probability, high-impact events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 err="1">
                <a:latin typeface="Calibri Light" panose="020F0302020204030204" pitchFamily="34" charset="0"/>
              </a:rPr>
              <a:t>Skillsum</a:t>
            </a:r>
            <a:r>
              <a:rPr lang="en-GB" sz="2000" dirty="0">
                <a:latin typeface="Calibri Light" panose="020F0302020204030204" pitchFamily="34" charset="0"/>
              </a:rPr>
              <a:t> (assessment feedback) user starts crying when she sees the feedback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 Light" panose="020F0302020204030204" pitchFamily="34" charset="0"/>
              </a:rPr>
              <a:t>Poor baby care due to bad BT-Nurse advice?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Calibri Light" panose="020F0302020204030204" pitchFamily="34" charset="0"/>
              </a:rPr>
              <a:t>Undesirable side effects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 Light" panose="020F0302020204030204" pitchFamily="34" charset="0"/>
              </a:rPr>
              <a:t>“Adding localised weather forecasts to my website will help my users, but I am worried my Google search rank will go down”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Calibri Light" panose="020F0302020204030204" pitchFamily="34" charset="0"/>
              </a:rPr>
              <a:t>How do we measure/ evaluate these?</a:t>
            </a:r>
          </a:p>
        </p:txBody>
      </p:sp>
    </p:spTree>
    <p:extLst>
      <p:ext uri="{BB962C8B-B14F-4D97-AF65-F5344CB8AC3E}">
        <p14:creationId xmlns:p14="http://schemas.microsoft.com/office/powerpoint/2010/main" val="405288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Worst-Case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115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We need to understand the impact when a system performs really badly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Not just performance on average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Focus of academic evaluations</a:t>
            </a:r>
          </a:p>
        </p:txBody>
      </p:sp>
    </p:spTree>
    <p:extLst>
      <p:ext uri="{BB962C8B-B14F-4D97-AF65-F5344CB8AC3E}">
        <p14:creationId xmlns:p14="http://schemas.microsoft.com/office/powerpoint/2010/main" val="379866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Calibri Light" panose="020F0302020204030204" pitchFamily="34" charset="0"/>
              </a:rPr>
              <a:t>Case Studies</a:t>
            </a:r>
            <a:endParaRPr lang="en-US" sz="480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cs typeface="Myriad Pro Cond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FDD7489E-930D-40E8-9840-CBC5B67266D0}" type="slidenum">
              <a:rPr lang="en-PH" smtClean="0">
                <a:solidFill>
                  <a:srgbClr val="3C3C3B"/>
                </a:solidFill>
              </a:rPr>
              <a:pPr/>
              <a:t>116</a:t>
            </a:fld>
            <a:endParaRPr lang="en-PH" dirty="0">
              <a:solidFill>
                <a:srgbClr val="3C3C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52939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Case Study 1: UK Public Forecasts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117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 err="1">
                <a:latin typeface="Calibri Light" panose="020F0302020204030204" pitchFamily="34" charset="0"/>
              </a:rPr>
              <a:t>Arria</a:t>
            </a:r>
            <a:r>
              <a:rPr lang="en-GB" sz="2400" dirty="0">
                <a:latin typeface="Calibri Light" panose="020F0302020204030204" pitchFamily="34" charset="0"/>
              </a:rPr>
              <a:t> system which created public weather forecast texts.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Supplement standard weather graphics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56" y="2435941"/>
            <a:ext cx="8278091" cy="3708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7286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System was deployed on UK Met Office “Invent” (	beta software) web site</a:t>
            </a:r>
          </a:p>
          <a:p>
            <a:r>
              <a:rPr lang="en-GB" sz="2400" dirty="0"/>
              <a:t>Users could be asked to respond after reading a forecast.</a:t>
            </a:r>
          </a:p>
          <a:p>
            <a:r>
              <a:rPr lang="en-GB" sz="2400" dirty="0"/>
              <a:t>How can we evaluate the forecast generator in this context?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118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81570923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Experimental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/>
              <a:t>Hypotheses</a:t>
            </a:r>
          </a:p>
          <a:p>
            <a:r>
              <a:rPr lang="en-GB" sz="2400" dirty="0"/>
              <a:t>Subjects: </a:t>
            </a:r>
            <a:r>
              <a:rPr lang="en-GB" sz="2400" i="1" dirty="0"/>
              <a:t>had to be genuine users who came across system.  Not allowed to recruit subjects</a:t>
            </a:r>
            <a:endParaRPr lang="en-GB" sz="2400" dirty="0"/>
          </a:p>
          <a:p>
            <a:r>
              <a:rPr lang="en-GB" sz="2400" dirty="0"/>
              <a:t>Material</a:t>
            </a:r>
          </a:p>
          <a:p>
            <a:r>
              <a:rPr lang="en-GB" sz="2400" dirty="0"/>
              <a:t>Procedure</a:t>
            </a:r>
          </a:p>
          <a:p>
            <a:r>
              <a:rPr lang="en-GB" sz="2400" dirty="0"/>
              <a:t>Analysis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Actual experiment</a:t>
            </a:r>
            <a:endParaRPr lang="en-GB" sz="2400" u="sng" dirty="0">
              <a:hlinkClick r:id="rId2"/>
            </a:endParaRPr>
          </a:p>
          <a:p>
            <a:r>
              <a:rPr lang="en-GB" sz="2400" u="sng" dirty="0">
                <a:hlinkClick r:id="rId2"/>
              </a:rPr>
              <a:t>http://www.aclweb.org/anthology/W14-4401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119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654722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BT45 texts (extract)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12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Short summary supporting real-time decision making by clinicians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400" dirty="0">
              <a:latin typeface="Calibri Light" panose="020F0302020204030204" pitchFamily="34" charset="0"/>
            </a:endParaRPr>
          </a:p>
          <a:p>
            <a:pPr marL="800100" lvl="2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>
                <a:latin typeface="Calibri Light" panose="020F0302020204030204" pitchFamily="34" charset="0"/>
              </a:rPr>
              <a:t>By 11:00 the baby had been hand-bagged a number of times causing 2 successive bradycardias. She was successfully re-intubated after 2 attempts. The baby was sucked out twice. At 11:02 FIO2 was raised to 79%.</a:t>
            </a:r>
          </a:p>
        </p:txBody>
      </p:sp>
    </p:spTree>
    <p:extLst>
      <p:ext uri="{BB962C8B-B14F-4D97-AF65-F5344CB8AC3E}">
        <p14:creationId xmlns:p14="http://schemas.microsoft.com/office/powerpoint/2010/main" val="36086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Actual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Hypotheses: Users value forecast texts as useful supplement to standard weather graphics</a:t>
            </a:r>
          </a:p>
          <a:p>
            <a:r>
              <a:rPr lang="en-GB" sz="2400" dirty="0"/>
              <a:t>Subjects: naturally occurring (35 people)</a:t>
            </a:r>
          </a:p>
          <a:p>
            <a:r>
              <a:rPr lang="en-GB" sz="2400" dirty="0"/>
              <a:t>Material: forecast and graphics, for any UK location</a:t>
            </a:r>
          </a:p>
          <a:p>
            <a:r>
              <a:rPr lang="en-GB" sz="2400" dirty="0"/>
              <a:t>Procedure: respond to three questions</a:t>
            </a:r>
          </a:p>
          <a:p>
            <a:pPr lvl="1"/>
            <a:r>
              <a:rPr lang="en-GB" sz="2400" dirty="0"/>
              <a:t>helpfulness,  length, would you recommend</a:t>
            </a:r>
          </a:p>
          <a:p>
            <a:r>
              <a:rPr lang="en-GB" sz="2400" dirty="0"/>
              <a:t>Analysis: Percentage of responses (no stats or p value)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120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3319570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2400" dirty="0"/>
              <a:t>97% found the text to be helpful</a:t>
            </a:r>
          </a:p>
          <a:p>
            <a:pPr lvl="0"/>
            <a:r>
              <a:rPr lang="en-GB" sz="2400" dirty="0"/>
              <a:t>74% thought length was about right</a:t>
            </a:r>
          </a:p>
          <a:p>
            <a:pPr lvl="0"/>
            <a:r>
              <a:rPr lang="en-GB" sz="2400" dirty="0"/>
              <a:t>91% would recommend texts be included in local public forecasts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121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86303255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Case Study 2: Public Forecasts in Galicia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122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Public forecasts for Galicia (including Santiago)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400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2273" t="30287" r="4848" b="11471"/>
          <a:stretch/>
        </p:blipFill>
        <p:spPr>
          <a:xfrm>
            <a:off x="762000" y="2092440"/>
            <a:ext cx="6874743" cy="371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4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Ask forecasters to assess quality of forecasts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123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9002161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Experimental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dirty="0"/>
              <a:t>Hypotheses</a:t>
            </a:r>
          </a:p>
          <a:p>
            <a:r>
              <a:rPr lang="en-GB" sz="2400" dirty="0"/>
              <a:t>Subjects: </a:t>
            </a:r>
            <a:r>
              <a:rPr lang="en-GB" sz="2400" i="1" dirty="0"/>
              <a:t>forecasters</a:t>
            </a:r>
            <a:endParaRPr lang="en-GB" sz="2400" dirty="0"/>
          </a:p>
          <a:p>
            <a:r>
              <a:rPr lang="en-GB" sz="2400" dirty="0"/>
              <a:t>Material</a:t>
            </a:r>
          </a:p>
          <a:p>
            <a:r>
              <a:rPr lang="en-GB" sz="2400" dirty="0"/>
              <a:t>Procedure</a:t>
            </a:r>
          </a:p>
          <a:p>
            <a:r>
              <a:rPr lang="en-GB" sz="2400" dirty="0"/>
              <a:t>Analysis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Actual experiment</a:t>
            </a:r>
            <a:endParaRPr lang="en-GB" sz="2400" u="sng" dirty="0">
              <a:hlinkClick r:id="rId2"/>
            </a:endParaRPr>
          </a:p>
          <a:p>
            <a:r>
              <a:rPr lang="en-GB" sz="2400" u="sng" dirty="0">
                <a:hlinkClick r:id="rId3"/>
              </a:rPr>
              <a:t>https://www.researchgate.net/publication/266317013_Linguistic_Descriptions_for_Automatic_Generation_of_Textual_Short-Term_Weather_Forecasts_on_Real_Prediction_Data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124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37925903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Actual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Hypotheses: Weather forecasters think forecasts are high quality</a:t>
            </a:r>
          </a:p>
          <a:p>
            <a:r>
              <a:rPr lang="en-GB" sz="2400" dirty="0"/>
              <a:t>Subjects: 1 forecaster</a:t>
            </a:r>
          </a:p>
          <a:p>
            <a:r>
              <a:rPr lang="en-GB" sz="2400" dirty="0"/>
              <a:t>Material: 45 datasets and computer-gen forecasts</a:t>
            </a:r>
          </a:p>
          <a:p>
            <a:r>
              <a:rPr lang="en-GB" sz="2400" dirty="0"/>
              <a:t>Procedure: respond to several questions</a:t>
            </a:r>
          </a:p>
          <a:p>
            <a:r>
              <a:rPr lang="en-GB" sz="2400" dirty="0"/>
              <a:t>Analysis: mean and standard deviation (no p value)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125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93614864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199" y="1371600"/>
            <a:ext cx="8574809" cy="4994910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en-GB" sz="2900" dirty="0"/>
              <a:t>Indicate in which degree you identify the type of results expressed as the type of results expressed by yourself:</a:t>
            </a:r>
          </a:p>
          <a:p>
            <a:pPr marL="457200" lvl="1" indent="0">
              <a:buNone/>
            </a:pPr>
            <a:r>
              <a:rPr lang="en-GB" sz="2900" dirty="0"/>
              <a:t>Sky cover:	5			(5 is maximum value)</a:t>
            </a:r>
          </a:p>
          <a:p>
            <a:pPr marL="457200" lvl="1" indent="0">
              <a:buNone/>
            </a:pPr>
            <a:r>
              <a:rPr lang="en-GB" sz="2900" dirty="0"/>
              <a:t>Precipitation:	5</a:t>
            </a:r>
          </a:p>
          <a:p>
            <a:pPr marL="457200" lvl="1" indent="0">
              <a:buNone/>
            </a:pPr>
            <a:r>
              <a:rPr lang="en-GB" sz="2900" dirty="0"/>
              <a:t>Wind:	5</a:t>
            </a:r>
          </a:p>
          <a:p>
            <a:pPr marL="457200" lvl="1" indent="0">
              <a:buNone/>
            </a:pPr>
            <a:r>
              <a:rPr lang="en-GB" sz="2900" dirty="0"/>
              <a:t>Temperature	5</a:t>
            </a:r>
          </a:p>
          <a:p>
            <a:pPr marL="0" lvl="0" indent="0">
              <a:buNone/>
            </a:pPr>
            <a:r>
              <a:rPr lang="en-GB" sz="2900" dirty="0"/>
              <a:t>Do you agree with the provided descriptions:</a:t>
            </a:r>
          </a:p>
          <a:p>
            <a:pPr marL="457200" lvl="1" indent="0">
              <a:buNone/>
            </a:pPr>
            <a:r>
              <a:rPr lang="en-GB" sz="2900" dirty="0"/>
              <a:t>Sky cover:	4.97</a:t>
            </a:r>
          </a:p>
          <a:p>
            <a:pPr marL="457200" lvl="1" indent="0">
              <a:buNone/>
            </a:pPr>
            <a:r>
              <a:rPr lang="en-GB" sz="2900" dirty="0"/>
              <a:t>Precipitation:	4.53</a:t>
            </a:r>
          </a:p>
          <a:p>
            <a:pPr marL="457200" lvl="1" indent="0">
              <a:buNone/>
            </a:pPr>
            <a:r>
              <a:rPr lang="en-GB" sz="2900" dirty="0"/>
              <a:t>Wind:	5</a:t>
            </a:r>
          </a:p>
          <a:p>
            <a:pPr marL="457200" lvl="1" indent="0">
              <a:buNone/>
            </a:pPr>
            <a:r>
              <a:rPr lang="en-GB" sz="2900" dirty="0"/>
              <a:t>Temperature	5</a:t>
            </a:r>
          </a:p>
          <a:p>
            <a:pPr marL="0" lvl="0" indent="0">
              <a:buNone/>
            </a:pPr>
            <a:r>
              <a:rPr lang="en-GB" sz="2900" dirty="0"/>
              <a:t>Indicate in which degree the vocabulary is used correctly:  5</a:t>
            </a:r>
          </a:p>
          <a:p>
            <a:pPr marL="0" lvl="0" indent="0">
              <a:buNone/>
            </a:pPr>
            <a:r>
              <a:rPr lang="en-GB" sz="2900" dirty="0"/>
              <a:t>Indicate in which degree the content is correctly grouped to facilitate the comprehension of the description: 4.64</a:t>
            </a:r>
          </a:p>
          <a:p>
            <a:pPr marL="0" lvl="0" indent="0">
              <a:buNone/>
            </a:pPr>
            <a:r>
              <a:rPr lang="en-GB" sz="2900" dirty="0"/>
              <a:t>Indicate in which degree the format of the report, including the punctuation, is the most adequate: 4.53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126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42573924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Case Study 3: Error Analysis in Image </a:t>
            </a:r>
            <a:r>
              <a:rPr lang="en-GB" dirty="0" err="1"/>
              <a:t>Desc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127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Automatic generation of descriptions/captions for images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400" dirty="0">
              <a:latin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400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0803" t="31474" r="6949" b="20849"/>
          <a:stretch/>
        </p:blipFill>
        <p:spPr bwMode="auto">
          <a:xfrm>
            <a:off x="509156" y="2297256"/>
            <a:ext cx="7367154" cy="36819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479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Analyse the type of errors made by an existing image description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128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18003884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Experimental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Hypotheses: </a:t>
            </a:r>
            <a:r>
              <a:rPr lang="en-GB" sz="2400" i="1" dirty="0"/>
              <a:t>none</a:t>
            </a:r>
            <a:endParaRPr lang="en-GB" sz="2400" dirty="0"/>
          </a:p>
          <a:p>
            <a:r>
              <a:rPr lang="en-GB" sz="2400" dirty="0"/>
              <a:t>Subjects</a:t>
            </a:r>
          </a:p>
          <a:p>
            <a:r>
              <a:rPr lang="en-GB" sz="2400" dirty="0"/>
              <a:t>Material</a:t>
            </a:r>
          </a:p>
          <a:p>
            <a:r>
              <a:rPr lang="en-GB" sz="2400" dirty="0"/>
              <a:t>Procedure</a:t>
            </a:r>
          </a:p>
          <a:p>
            <a:r>
              <a:rPr lang="en-GB" sz="2400" dirty="0"/>
              <a:t>Analysis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Actual experiment</a:t>
            </a:r>
          </a:p>
          <a:p>
            <a:r>
              <a:rPr lang="en-GB" sz="2400" u="sng" dirty="0">
                <a:hlinkClick r:id="rId2"/>
              </a:rPr>
              <a:t>https://arxiv.org/abs/1704.04198</a:t>
            </a:r>
            <a:endParaRPr lang="en-GB" sz="2400" dirty="0"/>
          </a:p>
          <a:p>
            <a:pPr marL="0" indent="0">
              <a:buNone/>
            </a:pPr>
            <a:endParaRPr lang="en-GB" sz="2400" u="sng" dirty="0"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129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197111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BT-Family text (extract)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13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Calibri Light" panose="020F0302020204030204" pitchFamily="34" charset="0"/>
              </a:rPr>
              <a:t>Page-long text for parents</a:t>
            </a:r>
            <a:endParaRPr lang="en-US" sz="2400" dirty="0">
              <a:latin typeface="Calibri Light" panose="020F0302020204030204" pitchFamily="34" charset="0"/>
            </a:endParaRPr>
          </a:p>
          <a:p>
            <a:pPr marL="800100" lvl="2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Monotype Sorts" pitchFamily="2" charset="2"/>
              <a:buNone/>
              <a:defRPr/>
            </a:pPr>
            <a:r>
              <a:rPr lang="en-US" sz="2400" dirty="0">
                <a:latin typeface="Calibri Light" panose="020F0302020204030204" pitchFamily="34" charset="0"/>
              </a:rPr>
              <a:t>Yesterday, John was on a ventilator. The mode of ventilation is </a:t>
            </a:r>
            <a:r>
              <a:rPr lang="en-US" sz="2400" dirty="0" err="1">
                <a:latin typeface="Calibri Light" panose="020F0302020204030204" pitchFamily="34" charset="0"/>
              </a:rPr>
              <a:t>Bilevel</a:t>
            </a:r>
            <a:r>
              <a:rPr lang="en-US" sz="2400" dirty="0">
                <a:latin typeface="Calibri Light" panose="020F0302020204030204" pitchFamily="34" charset="0"/>
              </a:rPr>
              <a:t> Positive Airway Pressure (</a:t>
            </a:r>
            <a:r>
              <a:rPr lang="en-US" sz="2400" dirty="0" err="1">
                <a:latin typeface="Calibri Light" panose="020F0302020204030204" pitchFamily="34" charset="0"/>
              </a:rPr>
              <a:t>BiPAP</a:t>
            </a:r>
            <a:r>
              <a:rPr lang="en-US" sz="2400" dirty="0">
                <a:latin typeface="Calibri Light" panose="020F0302020204030204" pitchFamily="34" charset="0"/>
              </a:rPr>
              <a:t>) Ventilation. This machine helps to provide the support that enables him to breathe more comfortably. Since last week, his inspired Oxygen (FiO2) was lowered from 56 % to 21 % (which is the same as normal air). This is a positive development for your child.</a:t>
            </a:r>
          </a:p>
          <a:p>
            <a:pPr marL="800100" lvl="2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Monotype Sorts" pitchFamily="2" charset="2"/>
              <a:buNone/>
              <a:defRPr/>
            </a:pPr>
            <a:r>
              <a:rPr lang="en-GB" sz="2400" dirty="0">
                <a:latin typeface="Calibri Light" panose="020F0302020204030204" pitchFamily="34" charset="0"/>
              </a:rPr>
              <a:t>During the day, Nurse Johnson looked after your baby.  Nurse Stevens cared for your baby during the night.</a:t>
            </a:r>
            <a:endParaRPr lang="en-US" sz="2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1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Actual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Hypotheses: none</a:t>
            </a:r>
          </a:p>
          <a:p>
            <a:r>
              <a:rPr lang="en-GB" sz="2400" dirty="0"/>
              <a:t>Subjects: 2 annotators</a:t>
            </a:r>
          </a:p>
          <a:p>
            <a:r>
              <a:rPr lang="en-GB" sz="2400" dirty="0"/>
              <a:t>Material: 1014 generated descriptions of Flickr images</a:t>
            </a:r>
          </a:p>
          <a:p>
            <a:r>
              <a:rPr lang="en-GB" sz="2400" dirty="0"/>
              <a:t>Procedure:</a:t>
            </a:r>
          </a:p>
          <a:p>
            <a:pPr lvl="1"/>
            <a:r>
              <a:rPr lang="en-GB" sz="2400" dirty="0"/>
              <a:t>Develop annotation scheme for types of errors</a:t>
            </a:r>
          </a:p>
          <a:p>
            <a:pPr lvl="1"/>
            <a:r>
              <a:rPr lang="en-GB" sz="2400" dirty="0"/>
              <a:t>Annotate descriptions under this scheme</a:t>
            </a:r>
          </a:p>
          <a:p>
            <a:r>
              <a:rPr lang="en-GB" sz="2400" dirty="0"/>
              <a:t>Analysis: annotation frequency; inter-annotator agreement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130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5674792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131</a:t>
            </a:fld>
            <a:endParaRPr lang="en-PH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3582" t="36783" r="13189" b="22647"/>
          <a:stretch/>
        </p:blipFill>
        <p:spPr bwMode="auto">
          <a:xfrm>
            <a:off x="1132610" y="1174173"/>
            <a:ext cx="6213764" cy="38654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7982" y="5517573"/>
            <a:ext cx="7502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Interannotator</a:t>
            </a:r>
            <a:r>
              <a:rPr lang="en-GB" sz="2400" dirty="0"/>
              <a:t> agreement: 55% on precision/recall basis</a:t>
            </a:r>
          </a:p>
        </p:txBody>
      </p:sp>
    </p:spTree>
    <p:extLst>
      <p:ext uri="{BB962C8B-B14F-4D97-AF65-F5344CB8AC3E}">
        <p14:creationId xmlns:p14="http://schemas.microsoft.com/office/powerpoint/2010/main" val="313050375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alibri Light" panose="020F0302020204030204" pitchFamily="34" charset="0"/>
              </a:rPr>
              <a:t>Concluding Thoughts</a:t>
            </a:r>
            <a:endParaRPr lang="en-US" sz="400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cs typeface="Myriad Pro Cond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FDD7489E-930D-40E8-9840-CBC5B67266D0}" type="slidenum">
              <a:rPr lang="en-PH" smtClean="0">
                <a:solidFill>
                  <a:srgbClr val="3C3C3B"/>
                </a:solidFill>
              </a:rPr>
              <a:pPr/>
              <a:t>132</a:t>
            </a:fld>
            <a:endParaRPr lang="en-PH" dirty="0">
              <a:solidFill>
                <a:srgbClr val="3C3C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1646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133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Many ways to evaluate NLG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Task-based (real-world or laboratory)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Human ratings (real-world or laboratory)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Metrics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Commercial (poorly understood)</a:t>
            </a:r>
          </a:p>
        </p:txBody>
      </p:sp>
    </p:spTree>
    <p:extLst>
      <p:ext uri="{BB962C8B-B14F-4D97-AF65-F5344CB8AC3E}">
        <p14:creationId xmlns:p14="http://schemas.microsoft.com/office/powerpoint/2010/main" val="197528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Which technique to use?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134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Most common is laboratory ratings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Task-based and/or real-world evaluation is harder, but more meaningful.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Metrics should not be only evaluation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Good experimental design and statistics!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Getting the basics right is most important thing!</a:t>
            </a:r>
          </a:p>
        </p:txBody>
      </p:sp>
    </p:spTree>
    <p:extLst>
      <p:ext uri="{BB962C8B-B14F-4D97-AF65-F5344CB8AC3E}">
        <p14:creationId xmlns:p14="http://schemas.microsoft.com/office/powerpoint/2010/main" val="50402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135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Education and spread of best practice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Commercial evaluation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How do we measure costs, benefits, risks?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Design cheap/quick human evaluation that correlate with high-quality human evaluation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Well-validated metrics</a:t>
            </a:r>
          </a:p>
        </p:txBody>
      </p:sp>
    </p:spTree>
    <p:extLst>
      <p:ext uri="{BB962C8B-B14F-4D97-AF65-F5344CB8AC3E}">
        <p14:creationId xmlns:p14="http://schemas.microsoft.com/office/powerpoint/2010/main" val="54874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Personal Lessons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136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Publish negative results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Edge cases and outliers matter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Make sure code is debugged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Validate metrics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Look at risks and worst-case performance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400" dirty="0">
              <a:latin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Not rocket science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But very important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25558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137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I have several blogs about evaluation on ehudreiter.com</a:t>
            </a:r>
          </a:p>
        </p:txBody>
      </p:sp>
    </p:spTree>
    <p:extLst>
      <p:ext uri="{BB962C8B-B14F-4D97-AF65-F5344CB8AC3E}">
        <p14:creationId xmlns:p14="http://schemas.microsoft.com/office/powerpoint/2010/main" val="211777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Evaluation in NLG/NLP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138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Lets do it properly and rigorously, with replicable results!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Otherwise its not science</a:t>
            </a:r>
          </a:p>
        </p:txBody>
      </p:sp>
    </p:spTree>
    <p:extLst>
      <p:ext uri="{BB962C8B-B14F-4D97-AF65-F5344CB8AC3E}">
        <p14:creationId xmlns:p14="http://schemas.microsoft.com/office/powerpoint/2010/main" val="217848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altLang="en-US" dirty="0"/>
              <a:t>BT-Nurse text (extract)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14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1199" y="137160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Calibri Light" panose="020F0302020204030204" pitchFamily="34" charset="0"/>
              </a:rPr>
              <a:t>5 page shift handover report for nurses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Monotype Sorts" pitchFamily="2" charset="2"/>
              <a:buNone/>
              <a:defRPr/>
            </a:pPr>
            <a:r>
              <a:rPr lang="en-US" sz="2000" b="1" dirty="0">
                <a:latin typeface="Calibri Light" panose="020F0302020204030204" pitchFamily="34" charset="0"/>
              </a:rPr>
              <a:t>Respiratory Support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Monotype Sorts" pitchFamily="2" charset="2"/>
              <a:buNone/>
              <a:defRPr/>
            </a:pPr>
            <a:r>
              <a:rPr lang="en-US" sz="2000" b="1" dirty="0">
                <a:latin typeface="Calibri Light" panose="020F0302020204030204" pitchFamily="34" charset="0"/>
              </a:rPr>
              <a:t>Current Status</a:t>
            </a:r>
          </a:p>
          <a:p>
            <a:pPr marL="800100" lvl="2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Monotype Sorts" pitchFamily="2" charset="2"/>
              <a:buNone/>
              <a:defRPr/>
            </a:pPr>
            <a:r>
              <a:rPr lang="en-US" sz="2000" dirty="0">
                <a:latin typeface="Calibri Light" panose="020F0302020204030204" pitchFamily="34" charset="0"/>
              </a:rPr>
              <a:t>	…</a:t>
            </a:r>
          </a:p>
          <a:p>
            <a:pPr marL="800100" lvl="2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Monotype Sorts" pitchFamily="2" charset="2"/>
              <a:buNone/>
              <a:defRPr/>
            </a:pPr>
            <a:r>
              <a:rPr lang="en-US" sz="2000" dirty="0">
                <a:latin typeface="Calibri Light" panose="020F0302020204030204" pitchFamily="34" charset="0"/>
              </a:rPr>
              <a:t>	SaO2 is variable within the acceptable range and there have been some desaturations.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Monotype Sorts" pitchFamily="2" charset="2"/>
              <a:buNone/>
              <a:defRPr/>
            </a:pPr>
            <a:r>
              <a:rPr lang="en-US" sz="2000" dirty="0">
                <a:latin typeface="Calibri Light" panose="020F0302020204030204" pitchFamily="34" charset="0"/>
              </a:rPr>
              <a:t>…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Monotype Sorts" pitchFamily="2" charset="2"/>
              <a:buNone/>
              <a:defRPr/>
            </a:pPr>
            <a:r>
              <a:rPr lang="en-US" sz="2000" b="1" dirty="0">
                <a:latin typeface="Calibri Light" panose="020F0302020204030204" pitchFamily="34" charset="0"/>
              </a:rPr>
              <a:t>Events During the Shift</a:t>
            </a:r>
          </a:p>
          <a:p>
            <a:pPr marL="800100" lvl="2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Monotype Sorts" pitchFamily="2" charset="2"/>
              <a:buNone/>
              <a:defRPr/>
            </a:pPr>
            <a:r>
              <a:rPr lang="en-US" sz="2000" dirty="0">
                <a:latin typeface="Calibri Light" panose="020F0302020204030204" pitchFamily="34" charset="0"/>
              </a:rPr>
              <a:t>	A blood gas was taken at around 19:45. Parameters were acceptable. pH was 7.18. CO2 	was 7.71 </a:t>
            </a:r>
            <a:r>
              <a:rPr lang="en-US" sz="2000" dirty="0" err="1">
                <a:latin typeface="Calibri Light" panose="020F0302020204030204" pitchFamily="34" charset="0"/>
              </a:rPr>
              <a:t>kPa</a:t>
            </a:r>
            <a:r>
              <a:rPr lang="en-US" sz="2000" dirty="0">
                <a:latin typeface="Calibri Light" panose="020F0302020204030204" pitchFamily="34" charset="0"/>
              </a:rPr>
              <a:t>. BE was -4.8 </a:t>
            </a:r>
            <a:r>
              <a:rPr lang="en-US" sz="2000" dirty="0" err="1">
                <a:latin typeface="Calibri Light" panose="020F0302020204030204" pitchFamily="34" charset="0"/>
              </a:rPr>
              <a:t>mmol</a:t>
            </a:r>
            <a:r>
              <a:rPr lang="en-US" sz="2000" dirty="0">
                <a:latin typeface="Calibri Light" panose="020F0302020204030204" pitchFamily="34" charset="0"/>
              </a:rPr>
              <a:t>/ L.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Monotype Sorts" pitchFamily="2" charset="2"/>
              <a:buNone/>
              <a:defRPr/>
            </a:pPr>
            <a:r>
              <a:rPr lang="en-GB" sz="2000" dirty="0">
                <a:latin typeface="Calibri Light" panose="020F0302020204030204" pitchFamily="34" charset="0"/>
              </a:rPr>
              <a:t>…</a:t>
            </a:r>
            <a:endParaRPr lang="en-US" sz="20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2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 err="1"/>
              <a:t>Babytalk</a:t>
            </a:r>
            <a:r>
              <a:rPr lang="en-GB" dirty="0"/>
              <a:t> evaluations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15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9335" y="137160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Calibri Light" panose="020F0302020204030204" pitchFamily="34" charset="0"/>
              </a:rPr>
              <a:t>Different groups interested in different hypotheses and evaluations!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 Light" panose="020F0302020204030204" pitchFamily="34" charset="0"/>
              </a:rPr>
              <a:t>Medics want to know if </a:t>
            </a:r>
            <a:r>
              <a:rPr lang="en-GB" sz="2000" dirty="0" err="1">
                <a:latin typeface="Calibri Light" panose="020F0302020204030204" pitchFamily="34" charset="0"/>
              </a:rPr>
              <a:t>Babytalk</a:t>
            </a:r>
            <a:r>
              <a:rPr lang="en-GB" sz="2000" dirty="0">
                <a:latin typeface="Calibri Light" panose="020F0302020204030204" pitchFamily="34" charset="0"/>
              </a:rPr>
              <a:t> summaries enhance patient outcome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Calibri Light" panose="020F0302020204030204" pitchFamily="34" charset="0"/>
              </a:rPr>
              <a:t>Deploy </a:t>
            </a:r>
            <a:r>
              <a:rPr lang="en-GB" sz="2000" dirty="0" err="1">
                <a:latin typeface="Calibri Light" panose="020F0302020204030204" pitchFamily="34" charset="0"/>
              </a:rPr>
              <a:t>Babytalk</a:t>
            </a:r>
            <a:r>
              <a:rPr lang="en-GB" sz="2000" dirty="0">
                <a:latin typeface="Calibri Light" panose="020F0302020204030204" pitchFamily="34" charset="0"/>
              </a:rPr>
              <a:t> on ward and measure outcome (RCT)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 Light" panose="020F0302020204030204" pitchFamily="34" charset="0"/>
              </a:rPr>
              <a:t>Psychologists want to know if </a:t>
            </a:r>
            <a:r>
              <a:rPr lang="en-GB" sz="2000" dirty="0" err="1">
                <a:latin typeface="Calibri Light" panose="020F0302020204030204" pitchFamily="34" charset="0"/>
              </a:rPr>
              <a:t>Babytalk</a:t>
            </a:r>
            <a:r>
              <a:rPr lang="en-GB" sz="2000" dirty="0">
                <a:latin typeface="Calibri Light" panose="020F0302020204030204" pitchFamily="34" charset="0"/>
              </a:rPr>
              <a:t> texts are effective decision support tool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Calibri Light" panose="020F0302020204030204" pitchFamily="34" charset="0"/>
              </a:rPr>
              <a:t>Controlled “off ward” study of decision effectiveness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 Light" panose="020F0302020204030204" pitchFamily="34" charset="0"/>
              </a:rPr>
              <a:t>Software house wants to know if profitable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Calibri Light" panose="020F0302020204030204" pitchFamily="34" charset="0"/>
              </a:rPr>
              <a:t>Cost, revenue, risks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 Light" panose="020F0302020204030204" pitchFamily="34" charset="0"/>
              </a:rPr>
              <a:t>CS/NLP people want to know how improve system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Calibri Light" panose="020F0302020204030204" pitchFamily="34" charset="0"/>
              </a:rPr>
              <a:t>Qualitative feedback often most useful</a:t>
            </a:r>
          </a:p>
        </p:txBody>
      </p:sp>
    </p:spTree>
    <p:extLst>
      <p:ext uri="{BB962C8B-B14F-4D97-AF65-F5344CB8AC3E}">
        <p14:creationId xmlns:p14="http://schemas.microsoft.com/office/powerpoint/2010/main" val="9333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5691" y="2334491"/>
            <a:ext cx="8077200" cy="1655618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alibri Light" panose="020F0302020204030204" pitchFamily="34" charset="0"/>
              </a:rPr>
              <a:t>Experimental Design</a:t>
            </a:r>
            <a:endParaRPr lang="en-US" sz="280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cs typeface="Myriad Pro Cond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FDD7489E-930D-40E8-9840-CBC5B67266D0}" type="slidenum">
              <a:rPr lang="en-PH" smtClean="0">
                <a:solidFill>
                  <a:srgbClr val="3C3C3B"/>
                </a:solidFill>
              </a:rPr>
              <a:pPr/>
              <a:t>16</a:t>
            </a:fld>
            <a:endParaRPr lang="en-PH" dirty="0">
              <a:solidFill>
                <a:srgbClr val="3C3C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681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Experimental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/>
              <a:t>When designing an experiment (for evaluation or otherwise), we need to decide on</a:t>
            </a:r>
          </a:p>
          <a:p>
            <a:r>
              <a:rPr lang="en-GB" sz="2400" dirty="0"/>
              <a:t>Hypotheses</a:t>
            </a:r>
          </a:p>
          <a:p>
            <a:r>
              <a:rPr lang="en-GB" sz="2400" dirty="0"/>
              <a:t>Subjects</a:t>
            </a:r>
          </a:p>
          <a:p>
            <a:r>
              <a:rPr lang="en-GB" sz="2400" dirty="0"/>
              <a:t>Material</a:t>
            </a:r>
          </a:p>
          <a:p>
            <a:r>
              <a:rPr lang="en-GB" sz="2400" dirty="0"/>
              <a:t>Procedure</a:t>
            </a:r>
          </a:p>
          <a:p>
            <a:r>
              <a:rPr lang="en-GB" sz="2400" dirty="0"/>
              <a:t>Analysis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/>
              <a:t>Get the basics right!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87978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Hypotheses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What hypotheses are we testing?</a:t>
            </a:r>
          </a:p>
          <a:p>
            <a:r>
              <a:rPr lang="en-GB" sz="2400" dirty="0"/>
              <a:t>What do we expect/hope to find</a:t>
            </a:r>
          </a:p>
          <a:p>
            <a:pPr lvl="1"/>
            <a:r>
              <a:rPr lang="en-GB" sz="2400" dirty="0" err="1"/>
              <a:t>Eg</a:t>
            </a:r>
            <a:r>
              <a:rPr lang="en-GB" sz="2400" dirty="0"/>
              <a:t>, Users will prefer weather forecasts produced by </a:t>
            </a:r>
            <a:r>
              <a:rPr lang="en-GB" sz="2400" dirty="0" err="1"/>
              <a:t>SuperMet</a:t>
            </a:r>
            <a:r>
              <a:rPr lang="en-GB" sz="2400" dirty="0"/>
              <a:t> system over forecasts produced by </a:t>
            </a:r>
            <a:r>
              <a:rPr lang="en-GB" sz="2400" dirty="0" err="1"/>
              <a:t>FGen</a:t>
            </a:r>
            <a:r>
              <a:rPr lang="en-GB" sz="2400" dirty="0"/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1251071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Hypotheses in Evaluation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Evaluation hypotheses are usually about</a:t>
            </a:r>
          </a:p>
          <a:p>
            <a:pPr lvl="1"/>
            <a:r>
              <a:rPr lang="en-GB" sz="2400" i="1" dirty="0"/>
              <a:t>Utility</a:t>
            </a:r>
            <a:r>
              <a:rPr lang="en-GB" sz="2400" dirty="0"/>
              <a:t>: System will achieve some effect, such as behaviour change or improved decision making</a:t>
            </a:r>
          </a:p>
          <a:p>
            <a:pPr lvl="1"/>
            <a:r>
              <a:rPr lang="en-GB" sz="2400" i="1" dirty="0"/>
              <a:t>User satisfaction: </a:t>
            </a:r>
            <a:r>
              <a:rPr lang="en-GB" sz="2400" dirty="0"/>
              <a:t>Users will like and be satisfied by the system</a:t>
            </a:r>
          </a:p>
          <a:p>
            <a:pPr lvl="1"/>
            <a:r>
              <a:rPr lang="en-GB" sz="2400" i="1" dirty="0"/>
              <a:t>Similar to humans</a:t>
            </a:r>
            <a:r>
              <a:rPr lang="en-GB" sz="2400" dirty="0"/>
              <a:t>: System produces texts which are similar to what human writers produce</a:t>
            </a:r>
          </a:p>
          <a:p>
            <a:r>
              <a:rPr lang="en-GB" sz="2400" dirty="0"/>
              <a:t>Other possibilities, </a:t>
            </a:r>
            <a:r>
              <a:rPr lang="en-GB" sz="2400" dirty="0" err="1"/>
              <a:t>eg</a:t>
            </a:r>
            <a:r>
              <a:rPr lang="en-GB" sz="2400" dirty="0"/>
              <a:t> compute speed (less common)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9893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AU" dirty="0"/>
              <a:t>Contents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2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>
                <a:latin typeface="Calibri Light" panose="020F0302020204030204" pitchFamily="34" charset="0"/>
              </a:rPr>
              <a:t>Background: Evaluation and NLG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>
                <a:latin typeface="Calibri Light" panose="020F0302020204030204" pitchFamily="34" charset="0"/>
              </a:rPr>
              <a:t>Experimental </a:t>
            </a:r>
            <a:r>
              <a:rPr lang="en-GB" sz="2400" dirty="0">
                <a:latin typeface="Calibri Light" panose="020F0302020204030204" pitchFamily="34" charset="0"/>
              </a:rPr>
              <a:t>design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Types of NLG Evaluation: Task, Ratings, Metric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Commercial evaluation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Case Studies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Q&amp;A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72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Hypotheses for weather forecasts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i="1" dirty="0"/>
              <a:t>Utility</a:t>
            </a:r>
            <a:r>
              <a:rPr lang="en-GB" sz="2400" dirty="0"/>
              <a:t>: improved decision making</a:t>
            </a:r>
          </a:p>
          <a:p>
            <a:pPr lvl="1"/>
            <a:r>
              <a:rPr lang="en-GB" sz="2400" dirty="0"/>
              <a:t>Weather game: where send ice cream van?</a:t>
            </a:r>
          </a:p>
          <a:p>
            <a:r>
              <a:rPr lang="en-GB" sz="2400" i="1" dirty="0"/>
              <a:t>User satisfaction</a:t>
            </a:r>
            <a:r>
              <a:rPr lang="en-GB" sz="2400" dirty="0"/>
              <a:t>: </a:t>
            </a:r>
          </a:p>
          <a:p>
            <a:pPr lvl="1"/>
            <a:r>
              <a:rPr lang="en-GB" sz="2400" dirty="0"/>
              <a:t>Ask users to rate satisfaction on Likert scale</a:t>
            </a:r>
          </a:p>
          <a:p>
            <a:pPr lvl="1"/>
            <a:r>
              <a:rPr lang="en-GB" sz="2400" dirty="0"/>
              <a:t>Ask users which forecasts they prefer</a:t>
            </a:r>
          </a:p>
          <a:p>
            <a:r>
              <a:rPr lang="en-GB" sz="2400" i="1" dirty="0"/>
              <a:t>Similar to humans</a:t>
            </a:r>
          </a:p>
          <a:p>
            <a:pPr lvl="1"/>
            <a:r>
              <a:rPr lang="en-GB" sz="2400" dirty="0"/>
              <a:t>Compare to human forecast using BLEU (</a:t>
            </a:r>
            <a:r>
              <a:rPr lang="en-GB" sz="2400" dirty="0" err="1"/>
              <a:t>etc</a:t>
            </a:r>
            <a:r>
              <a:rPr lang="en-GB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50533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Hypotheses Before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199" y="1371600"/>
            <a:ext cx="7587673" cy="4727864"/>
          </a:xfrm>
        </p:spPr>
        <p:txBody>
          <a:bodyPr>
            <a:normAutofit fontScale="92500" lnSpcReduction="10000"/>
          </a:bodyPr>
          <a:lstStyle/>
          <a:p>
            <a:r>
              <a:rPr lang="en-GB" sz="2600" dirty="0"/>
              <a:t>Decide on hypotheses </a:t>
            </a:r>
            <a:r>
              <a:rPr lang="en-GB" sz="2600" b="1" i="1" dirty="0"/>
              <a:t>before</a:t>
            </a:r>
            <a:r>
              <a:rPr lang="en-GB" sz="2600" dirty="0"/>
              <a:t> you do the experiment!!!</a:t>
            </a:r>
          </a:p>
          <a:p>
            <a:pPr lvl="1"/>
            <a:r>
              <a:rPr lang="en-GB" sz="2600" dirty="0"/>
              <a:t>Write them down somewhere</a:t>
            </a:r>
          </a:p>
          <a:p>
            <a:r>
              <a:rPr lang="en-GB" sz="2600" dirty="0"/>
              <a:t>Don’t change/tweak hypotheses to better fit the data</a:t>
            </a:r>
          </a:p>
          <a:p>
            <a:pPr lvl="1"/>
            <a:r>
              <a:rPr lang="en-GB" sz="2600" dirty="0"/>
              <a:t>“Results weren’t good, so I loaded data into SPSS and played around until I found something significant”</a:t>
            </a:r>
          </a:p>
          <a:p>
            <a:pPr lvl="1"/>
            <a:r>
              <a:rPr lang="en-GB" sz="2600" dirty="0"/>
              <a:t>Invalidates statistical significance tests</a:t>
            </a:r>
          </a:p>
          <a:p>
            <a:r>
              <a:rPr lang="en-GB" sz="2600" dirty="0"/>
              <a:t>If data is better fit to an alternative hypothesis</a:t>
            </a:r>
          </a:p>
          <a:p>
            <a:pPr lvl="1"/>
            <a:r>
              <a:rPr lang="en-GB" sz="2600" dirty="0"/>
              <a:t>report as a post-hoc insight, or do another experiment to test this hypothesis.</a:t>
            </a:r>
          </a:p>
          <a:p>
            <a:pPr lvl="1"/>
            <a:r>
              <a:rPr lang="en-GB" sz="2600" dirty="0"/>
              <a:t>Don’t say alternative hypothesis supported by data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75149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dirty="0"/>
              <a:t>Hypothesis: Users prefer weather forecasts produced by </a:t>
            </a:r>
            <a:r>
              <a:rPr lang="en-GB" sz="2400" dirty="0" err="1"/>
              <a:t>SuperMet</a:t>
            </a:r>
            <a:r>
              <a:rPr lang="en-GB" sz="2400" dirty="0"/>
              <a:t> system over forecasts from </a:t>
            </a:r>
            <a:r>
              <a:rPr lang="en-GB" sz="2400" dirty="0" err="1"/>
              <a:t>FGen</a:t>
            </a:r>
            <a:r>
              <a:rPr lang="en-GB" sz="2400" dirty="0"/>
              <a:t> system</a:t>
            </a:r>
          </a:p>
          <a:p>
            <a:r>
              <a:rPr lang="en-GB" sz="2400" dirty="0"/>
              <a:t>Result</a:t>
            </a:r>
          </a:p>
          <a:p>
            <a:pPr lvl="1"/>
            <a:r>
              <a:rPr lang="en-GB" sz="2400" dirty="0"/>
              <a:t>No difference in preference overall</a:t>
            </a:r>
          </a:p>
          <a:p>
            <a:pPr lvl="1"/>
            <a:r>
              <a:rPr lang="en-GB" sz="2400" dirty="0"/>
              <a:t>But data suggests that women prefer </a:t>
            </a:r>
            <a:r>
              <a:rPr lang="en-GB" sz="2400" dirty="0" err="1"/>
              <a:t>SuperMet</a:t>
            </a:r>
            <a:r>
              <a:rPr lang="en-GB" sz="2400" dirty="0"/>
              <a:t>, and men prefer </a:t>
            </a:r>
            <a:r>
              <a:rPr lang="en-GB" sz="2400" dirty="0" err="1"/>
              <a:t>FGen</a:t>
            </a:r>
            <a:endParaRPr lang="en-GB" sz="2400" dirty="0"/>
          </a:p>
          <a:p>
            <a:r>
              <a:rPr lang="en-GB" sz="2400" dirty="0"/>
              <a:t>DON’T say your experiment clearly shows a gender effect</a:t>
            </a:r>
          </a:p>
          <a:p>
            <a:r>
              <a:rPr lang="en-GB" sz="2400" dirty="0"/>
              <a:t>DO say </a:t>
            </a:r>
            <a:r>
              <a:rPr lang="en-GB" sz="2400" dirty="0" err="1"/>
              <a:t>posthoc</a:t>
            </a:r>
            <a:r>
              <a:rPr lang="en-GB" sz="2400" dirty="0"/>
              <a:t> analysis suggests may be a gender effect</a:t>
            </a:r>
          </a:p>
          <a:p>
            <a:r>
              <a:rPr lang="en-GB" sz="2400" dirty="0"/>
              <a:t>DO run another experiment to explicitly test gender effect</a:t>
            </a:r>
          </a:p>
          <a:p>
            <a:pPr lvl="1"/>
            <a:r>
              <a:rPr lang="en-GB" sz="2400" dirty="0"/>
              <a:t>If this </a:t>
            </a:r>
            <a:r>
              <a:rPr lang="en-GB" sz="2400" dirty="0" err="1"/>
              <a:t>exper</a:t>
            </a:r>
            <a:r>
              <a:rPr lang="en-GB" sz="2400" dirty="0"/>
              <a:t> successful, can say shown gender effect</a:t>
            </a:r>
          </a:p>
        </p:txBody>
      </p:sp>
    </p:spTree>
    <p:extLst>
      <p:ext uri="{BB962C8B-B14F-4D97-AF65-F5344CB8AC3E}">
        <p14:creationId xmlns:p14="http://schemas.microsoft.com/office/powerpoint/2010/main" val="1006647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Experimental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When designing an experiment, we need to decide on</a:t>
            </a:r>
          </a:p>
          <a:p>
            <a:r>
              <a:rPr lang="en-GB" sz="2400" dirty="0"/>
              <a:t>Hypotheses</a:t>
            </a:r>
          </a:p>
          <a:p>
            <a:r>
              <a:rPr lang="en-GB" sz="2400" b="1" dirty="0"/>
              <a:t>Subjects</a:t>
            </a:r>
          </a:p>
          <a:p>
            <a:r>
              <a:rPr lang="en-GB" sz="2400" dirty="0"/>
              <a:t>Material</a:t>
            </a:r>
          </a:p>
          <a:p>
            <a:r>
              <a:rPr lang="en-GB" sz="2400" dirty="0"/>
              <a:t>Procedure</a:t>
            </a:r>
          </a:p>
          <a:p>
            <a:r>
              <a:rPr lang="en-GB" sz="2400" dirty="0"/>
              <a:t>Analysis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37526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If we’re doing experiments on people, who are they?</a:t>
            </a:r>
          </a:p>
          <a:p>
            <a:r>
              <a:rPr lang="en-GB" sz="2400" dirty="0"/>
              <a:t>How many subjects are we looking for?</a:t>
            </a:r>
          </a:p>
          <a:p>
            <a:r>
              <a:rPr lang="en-GB" sz="2400" dirty="0"/>
              <a:t>How do we recruit them?</a:t>
            </a:r>
          </a:p>
        </p:txBody>
      </p:sp>
    </p:spTree>
    <p:extLst>
      <p:ext uri="{BB962C8B-B14F-4D97-AF65-F5344CB8AC3E}">
        <p14:creationId xmlns:p14="http://schemas.microsoft.com/office/powerpoint/2010/main" val="595293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are Subjects?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dirty="0"/>
              <a:t>Subjects should be potential users</a:t>
            </a:r>
          </a:p>
          <a:p>
            <a:pPr lvl="1"/>
            <a:r>
              <a:rPr lang="en-GB" sz="2400" dirty="0"/>
              <a:t>If </a:t>
            </a:r>
            <a:r>
              <a:rPr lang="en-GB" sz="2400" dirty="0" err="1"/>
              <a:t>SuperGen</a:t>
            </a:r>
            <a:r>
              <a:rPr lang="en-GB" sz="2400" dirty="0"/>
              <a:t> generates marine weather forecasts aimed at sailors, don’t ask students to evaluate it!</a:t>
            </a:r>
          </a:p>
          <a:p>
            <a:pPr lvl="1"/>
            <a:r>
              <a:rPr lang="en-GB" sz="2400" dirty="0"/>
              <a:t>If </a:t>
            </a:r>
            <a:r>
              <a:rPr lang="en-GB" sz="2400" dirty="0" err="1"/>
              <a:t>SuperGen</a:t>
            </a:r>
            <a:r>
              <a:rPr lang="en-GB" sz="2400" dirty="0"/>
              <a:t> generates public forecasts, anyone can evaluate it, including students</a:t>
            </a:r>
          </a:p>
          <a:p>
            <a:r>
              <a:rPr lang="en-GB" sz="2400" dirty="0"/>
              <a:t>Ideally subjects should be representative</a:t>
            </a:r>
          </a:p>
          <a:p>
            <a:pPr lvl="1"/>
            <a:r>
              <a:rPr lang="en-GB" sz="2400" dirty="0"/>
              <a:t>age, gender, expertise, </a:t>
            </a:r>
            <a:r>
              <a:rPr lang="en-GB" sz="2400" dirty="0" err="1"/>
              <a:t>etc</a:t>
            </a:r>
            <a:endParaRPr lang="en-GB" sz="2400" dirty="0"/>
          </a:p>
          <a:p>
            <a:pPr lvl="2"/>
            <a:r>
              <a:rPr lang="en-GB" sz="2400" dirty="0"/>
              <a:t>Can be hard to achieve in practice</a:t>
            </a:r>
          </a:p>
          <a:p>
            <a:pPr lvl="1"/>
            <a:r>
              <a:rPr lang="en-GB" sz="2400" dirty="0"/>
              <a:t>You should report subject characteristics</a:t>
            </a:r>
          </a:p>
          <a:p>
            <a:pPr lvl="2"/>
            <a:r>
              <a:rPr lang="en-GB" sz="2400" dirty="0" err="1"/>
              <a:t>Eg</a:t>
            </a:r>
            <a:r>
              <a:rPr lang="en-GB" sz="2400" dirty="0"/>
              <a:t>, students between ages of 18-25, 45% female</a:t>
            </a:r>
          </a:p>
          <a:p>
            <a:pPr lvl="1"/>
            <a:endParaRPr lang="en-GB" sz="2400" dirty="0"/>
          </a:p>
          <a:p>
            <a:pPr lvl="1"/>
            <a:endParaRPr lang="en-GB" sz="2400" dirty="0"/>
          </a:p>
          <a:p>
            <a:pPr lv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98227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Many Subjects?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/>
              <a:t>Ideally numbers based on a statistical power calculation</a:t>
            </a:r>
          </a:p>
          <a:p>
            <a:pPr lvl="1"/>
            <a:r>
              <a:rPr lang="en-GB" sz="2400" dirty="0"/>
              <a:t>Algorithm/app which tells you numbers based on your experiment and expected effective size</a:t>
            </a:r>
          </a:p>
          <a:p>
            <a:pPr lvl="2"/>
            <a:r>
              <a:rPr lang="en-GB" sz="2400" dirty="0" err="1"/>
              <a:t>Eg</a:t>
            </a:r>
            <a:r>
              <a:rPr lang="en-GB" sz="2400" dirty="0"/>
              <a:t>, SUPERMET Likert ratings are expected to be 0.5 higher than FGEN ratings</a:t>
            </a:r>
          </a:p>
          <a:p>
            <a:pPr lvl="1"/>
            <a:r>
              <a:rPr lang="en-GB" sz="2400" dirty="0"/>
              <a:t>Often </a:t>
            </a:r>
            <a:r>
              <a:rPr lang="en-GB" sz="2400" dirty="0" err="1"/>
              <a:t>dont</a:t>
            </a:r>
            <a:r>
              <a:rPr lang="en-GB" sz="2400" dirty="0"/>
              <a:t> know expected effect size, </a:t>
            </a:r>
            <a:r>
              <a:rPr lang="en-GB" sz="2400" dirty="0" err="1"/>
              <a:t>stan</a:t>
            </a:r>
            <a:r>
              <a:rPr lang="en-GB" sz="2400" dirty="0"/>
              <a:t> dev</a:t>
            </a:r>
          </a:p>
          <a:p>
            <a:r>
              <a:rPr lang="en-GB" sz="2400" dirty="0"/>
              <a:t>As a very rough rule of thumb, 50 subjects is often a good number in NLG evaluations</a:t>
            </a:r>
          </a:p>
          <a:p>
            <a:pPr lvl="1"/>
            <a:r>
              <a:rPr lang="en-GB" sz="2400" dirty="0"/>
              <a:t>Of course depends on the experiment!!</a:t>
            </a:r>
          </a:p>
          <a:p>
            <a:pPr lvl="1"/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26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980364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 calculation (PS)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27</a:t>
            </a:fld>
            <a:endParaRPr lang="en-P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4716"/>
          <a:stretch/>
        </p:blipFill>
        <p:spPr>
          <a:xfrm>
            <a:off x="1204912" y="1707573"/>
            <a:ext cx="5819775" cy="452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34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Subject Recruitment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Easiest way to recruit is Mechanical Turk or similar</a:t>
            </a:r>
          </a:p>
          <a:p>
            <a:pPr lvl="1"/>
            <a:r>
              <a:rPr lang="en-GB" sz="2400" dirty="0"/>
              <a:t>Amazon service where you can hire random people to do small tasks very cheaply.</a:t>
            </a:r>
          </a:p>
          <a:p>
            <a:pPr lvl="2"/>
            <a:r>
              <a:rPr lang="en-GB" sz="2400" dirty="0"/>
              <a:t>“Task” is participating in your experiment</a:t>
            </a:r>
          </a:p>
          <a:p>
            <a:pPr lvl="2"/>
            <a:r>
              <a:rPr lang="en-GB" sz="2400" dirty="0"/>
              <a:t>Many alternatives to Amazon</a:t>
            </a:r>
          </a:p>
          <a:p>
            <a:pPr lvl="1"/>
            <a:r>
              <a:rPr lang="en-GB" sz="2400" dirty="0"/>
              <a:t>Works *if* </a:t>
            </a:r>
            <a:r>
              <a:rPr lang="en-GB" sz="2400" dirty="0" err="1"/>
              <a:t>Turkers</a:t>
            </a:r>
            <a:r>
              <a:rPr lang="en-GB" sz="2400" dirty="0"/>
              <a:t> are potential users, real-world context isn’t needed, and you don’t need to observe or debrief subjects</a:t>
            </a:r>
          </a:p>
          <a:p>
            <a:pPr lvl="1"/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28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76650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Subject Recruitment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Can recruit friends, colleagues, social network</a:t>
            </a:r>
          </a:p>
          <a:p>
            <a:pPr lvl="1"/>
            <a:r>
              <a:rPr lang="en-GB" sz="2400" dirty="0"/>
              <a:t>Free (unlike </a:t>
            </a:r>
            <a:r>
              <a:rPr lang="en-GB" sz="2400" dirty="0" err="1"/>
              <a:t>Mturk</a:t>
            </a:r>
            <a:r>
              <a:rPr lang="en-GB" sz="2400" dirty="0"/>
              <a:t>)</a:t>
            </a:r>
          </a:p>
          <a:p>
            <a:pPr lvl="1"/>
            <a:r>
              <a:rPr lang="en-GB" sz="2400" dirty="0"/>
              <a:t>Are they potential users,  </a:t>
            </a:r>
            <a:r>
              <a:rPr lang="en-GB" sz="2400" dirty="0" err="1"/>
              <a:t>etc</a:t>
            </a:r>
            <a:r>
              <a:rPr lang="en-GB" sz="2400" dirty="0"/>
              <a:t>?</a:t>
            </a:r>
          </a:p>
          <a:p>
            <a:pPr lvl="1"/>
            <a:r>
              <a:rPr lang="en-GB" sz="2400" dirty="0"/>
              <a:t>Can you get enough subjects?</a:t>
            </a:r>
          </a:p>
          <a:p>
            <a:pPr lvl="1"/>
            <a:r>
              <a:rPr lang="en-GB" sz="2400" dirty="0"/>
              <a:t>Will they be biased because they know the outcome you hope to achieve?</a:t>
            </a:r>
          </a:p>
          <a:p>
            <a:pPr lvl="2"/>
            <a:r>
              <a:rPr lang="en-GB" sz="2400" dirty="0"/>
              <a:t>Do they know </a:t>
            </a:r>
            <a:r>
              <a:rPr lang="en-GB" sz="2400" dirty="0" err="1"/>
              <a:t>SuperMet</a:t>
            </a:r>
            <a:r>
              <a:rPr lang="en-GB" sz="2400" dirty="0"/>
              <a:t> is your creation?</a:t>
            </a:r>
          </a:p>
          <a:p>
            <a:pPr lvl="1"/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29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543407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Audience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I assume attendees are familiar with NLG</a:t>
            </a:r>
          </a:p>
          <a:p>
            <a:r>
              <a:rPr lang="en-GB" sz="2400" dirty="0"/>
              <a:t>I assume that most attendees have some experience evaluating NLG systems</a:t>
            </a:r>
          </a:p>
          <a:p>
            <a:pPr lvl="1"/>
            <a:r>
              <a:rPr lang="en-GB" sz="2400" dirty="0"/>
              <a:t>Or at least have read about NLG evaluations</a:t>
            </a:r>
          </a:p>
          <a:p>
            <a:r>
              <a:rPr lang="en-GB" sz="2400" dirty="0"/>
              <a:t>I also assume that attendees are not experts at NLG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3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259080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Subject Recruitment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Explicit recruitment of subjects</a:t>
            </a:r>
          </a:p>
          <a:p>
            <a:pPr lvl="1"/>
            <a:r>
              <a:rPr lang="en-GB" sz="2400" dirty="0"/>
              <a:t>Target exactly the kind of subject you want</a:t>
            </a:r>
          </a:p>
          <a:p>
            <a:pPr lvl="1"/>
            <a:r>
              <a:rPr lang="en-GB" sz="2400" dirty="0"/>
              <a:t>Via contacts, bulletin boards, advertisements, professional conferences, …</a:t>
            </a:r>
          </a:p>
          <a:p>
            <a:pPr lvl="1"/>
            <a:r>
              <a:rPr lang="en-GB" sz="2400" dirty="0"/>
              <a:t>Often takes a lot of time and effort…</a:t>
            </a:r>
          </a:p>
          <a:p>
            <a:pPr lvl="1"/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30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4322310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Experimental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When designing an experiment, we need to decide on</a:t>
            </a:r>
          </a:p>
          <a:p>
            <a:r>
              <a:rPr lang="en-GB" sz="2400" dirty="0"/>
              <a:t>Hypotheses</a:t>
            </a:r>
          </a:p>
          <a:p>
            <a:r>
              <a:rPr lang="en-GB" sz="2400" dirty="0"/>
              <a:t>Subjects</a:t>
            </a:r>
          </a:p>
          <a:p>
            <a:r>
              <a:rPr lang="en-GB" sz="2400" b="1" dirty="0"/>
              <a:t>Material</a:t>
            </a:r>
          </a:p>
          <a:p>
            <a:r>
              <a:rPr lang="en-GB" sz="2400" dirty="0"/>
              <a:t>Procedure</a:t>
            </a:r>
          </a:p>
          <a:p>
            <a:r>
              <a:rPr lang="en-GB" sz="2400" dirty="0"/>
              <a:t>Analysis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068590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Usually our experiments are based on scenarios, which are defined by a set of input data</a:t>
            </a:r>
          </a:p>
          <a:p>
            <a:pPr lvl="1"/>
            <a:r>
              <a:rPr lang="en-GB" sz="2400" dirty="0"/>
              <a:t>For each scenario, we produce an output text from the system we are evaluating and from the controls</a:t>
            </a:r>
          </a:p>
          <a:p>
            <a:r>
              <a:rPr lang="en-GB" sz="2400" dirty="0"/>
              <a:t>What systems do we look at?</a:t>
            </a:r>
          </a:p>
          <a:p>
            <a:r>
              <a:rPr lang="en-GB" sz="2400" dirty="0"/>
              <a:t>How do we choose scenarios?</a:t>
            </a:r>
          </a:p>
          <a:p>
            <a:pPr lvl="1"/>
            <a:r>
              <a:rPr lang="en-GB" sz="2400" dirty="0"/>
              <a:t>Random choice?  Try to cover varied data sets?</a:t>
            </a:r>
          </a:p>
          <a:p>
            <a:r>
              <a:rPr lang="en-GB" sz="2400" dirty="0"/>
              <a:t>How many scenarios do we need?</a:t>
            </a:r>
          </a:p>
        </p:txBody>
      </p:sp>
    </p:spTree>
    <p:extLst>
      <p:ext uri="{BB962C8B-B14F-4D97-AF65-F5344CB8AC3E}">
        <p14:creationId xmlns:p14="http://schemas.microsoft.com/office/powerpoint/2010/main" val="36934448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US" dirty="0"/>
              <a:t>Simple scenario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33</a:t>
            </a:fld>
            <a:endParaRPr lang="en-P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5" y="1553760"/>
            <a:ext cx="8278091" cy="3708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C9374D5-1E77-4A0A-B028-D44FC4099590}"/>
              </a:ext>
            </a:extLst>
          </p:cNvPr>
          <p:cNvSpPr/>
          <p:nvPr/>
        </p:nvSpPr>
        <p:spPr>
          <a:xfrm>
            <a:off x="-109340" y="2340528"/>
            <a:ext cx="8670693" cy="1317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9EAB4D-FB06-4D62-B2C6-8D8B3946E6DE}"/>
              </a:ext>
            </a:extLst>
          </p:cNvPr>
          <p:cNvSpPr/>
          <p:nvPr/>
        </p:nvSpPr>
        <p:spPr>
          <a:xfrm>
            <a:off x="-267333" y="4102860"/>
            <a:ext cx="8670693" cy="1317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393DD7-E7C0-49A4-91A9-8AF14DB0384C}"/>
              </a:ext>
            </a:extLst>
          </p:cNvPr>
          <p:cNvSpPr txBox="1"/>
          <p:nvPr/>
        </p:nvSpPr>
        <p:spPr>
          <a:xfrm>
            <a:off x="3548542" y="2474752"/>
            <a:ext cx="1510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FF0000"/>
                </a:solidFill>
              </a:rPr>
              <a:t>Output 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F4E8E9-F97D-4618-9C9B-0CD37C79FD11}"/>
              </a:ext>
            </a:extLst>
          </p:cNvPr>
          <p:cNvSpPr txBox="1"/>
          <p:nvPr/>
        </p:nvSpPr>
        <p:spPr>
          <a:xfrm>
            <a:off x="3548542" y="4064850"/>
            <a:ext cx="1510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FF0000"/>
                </a:solidFill>
              </a:rPr>
              <a:t>Input data</a:t>
            </a:r>
          </a:p>
        </p:txBody>
      </p:sp>
    </p:spTree>
    <p:extLst>
      <p:ext uri="{BB962C8B-B14F-4D97-AF65-F5344CB8AC3E}">
        <p14:creationId xmlns:p14="http://schemas.microsoft.com/office/powerpoint/2010/main" val="195917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03EE0-4212-4D81-9145-91161B006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Systems?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FE95B-B0DC-4413-9BD9-3F33E23EB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/>
              <a:t>Usually want to compare our NLG system to other sys</a:t>
            </a:r>
          </a:p>
          <a:p>
            <a:r>
              <a:rPr lang="en-GB" sz="2400" dirty="0"/>
              <a:t>Which comparison systems do we use?</a:t>
            </a:r>
          </a:p>
          <a:p>
            <a:pPr lvl="1"/>
            <a:r>
              <a:rPr lang="en-GB" sz="2400" dirty="0"/>
              <a:t>Baseline: ideally state-of-the-art existing system</a:t>
            </a:r>
          </a:p>
          <a:p>
            <a:pPr lvl="2"/>
            <a:r>
              <a:rPr lang="en-GB" sz="2400" dirty="0" err="1"/>
              <a:t>Eg</a:t>
            </a:r>
            <a:r>
              <a:rPr lang="en-GB" sz="2400" dirty="0"/>
              <a:t>, compare </a:t>
            </a:r>
            <a:r>
              <a:rPr lang="en-GB" sz="2400" dirty="0" err="1"/>
              <a:t>SuperMet</a:t>
            </a:r>
            <a:r>
              <a:rPr lang="en-GB" sz="2400" dirty="0"/>
              <a:t> to best existing weather forecast generator (</a:t>
            </a:r>
            <a:r>
              <a:rPr lang="en-GB" sz="2400" dirty="0" err="1"/>
              <a:t>FGen</a:t>
            </a:r>
            <a:r>
              <a:rPr lang="en-GB" sz="2400" dirty="0"/>
              <a:t>)</a:t>
            </a:r>
          </a:p>
          <a:p>
            <a:pPr lvl="1"/>
            <a:r>
              <a:rPr lang="en-GB" sz="2400" dirty="0" err="1"/>
              <a:t>Topline</a:t>
            </a:r>
            <a:r>
              <a:rPr lang="en-GB" sz="2400" dirty="0"/>
              <a:t>: good-quality human texts?</a:t>
            </a:r>
          </a:p>
          <a:p>
            <a:r>
              <a:rPr lang="en-GB" sz="2400" dirty="0"/>
              <a:t>Create scenario texts for each system</a:t>
            </a:r>
          </a:p>
          <a:p>
            <a:pPr lvl="1"/>
            <a:r>
              <a:rPr lang="en-GB" sz="2400" dirty="0" err="1"/>
              <a:t>Eg</a:t>
            </a:r>
            <a:r>
              <a:rPr lang="en-GB" sz="2400" dirty="0"/>
              <a:t>, create </a:t>
            </a:r>
            <a:r>
              <a:rPr lang="en-GB" sz="2400" dirty="0" err="1"/>
              <a:t>SuperGen</a:t>
            </a:r>
            <a:r>
              <a:rPr lang="en-GB" sz="2400" dirty="0"/>
              <a:t>, </a:t>
            </a:r>
            <a:r>
              <a:rPr lang="en-GB" sz="2400" dirty="0" err="1"/>
              <a:t>FGen</a:t>
            </a:r>
            <a:r>
              <a:rPr lang="en-GB" sz="2400" dirty="0"/>
              <a:t>, human text for each scenario data 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EFCD4-4E71-4426-A05F-B71D1F1B22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34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789412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choose scenarios?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/>
              <a:t>Easiest approach is to randomly select data sets</a:t>
            </a:r>
          </a:p>
          <a:p>
            <a:r>
              <a:rPr lang="en-GB" sz="2400" dirty="0"/>
              <a:t>But this means that we’ll have lots of examples of common cases, and few examples of unusual cases</a:t>
            </a:r>
          </a:p>
          <a:p>
            <a:pPr lvl="1"/>
            <a:r>
              <a:rPr lang="en-GB" sz="2400" dirty="0"/>
              <a:t>Handling edge cases is important for quality</a:t>
            </a:r>
          </a:p>
          <a:p>
            <a:pPr lvl="1"/>
            <a:r>
              <a:rPr lang="en-GB" sz="2400" dirty="0" err="1"/>
              <a:t>Eg</a:t>
            </a:r>
            <a:r>
              <a:rPr lang="en-GB" sz="2400" dirty="0"/>
              <a:t>, </a:t>
            </a:r>
            <a:r>
              <a:rPr lang="en-GB" sz="2400" dirty="0" err="1"/>
              <a:t>SuperGen</a:t>
            </a:r>
            <a:r>
              <a:rPr lang="en-GB" sz="2400" dirty="0"/>
              <a:t> when there are gale-force winds</a:t>
            </a:r>
          </a:p>
          <a:p>
            <a:pPr lvl="2"/>
            <a:r>
              <a:rPr lang="en-GB" sz="2400" dirty="0"/>
              <a:t>Unlikely to be in randomly selected data set</a:t>
            </a:r>
          </a:p>
          <a:p>
            <a:r>
              <a:rPr lang="en-GB" sz="2400" dirty="0"/>
              <a:t>Alternative is to look for diverse data sets, including important edge cases</a:t>
            </a:r>
          </a:p>
          <a:p>
            <a:pPr lvl="1"/>
            <a:r>
              <a:rPr lang="en-GB" sz="2400" dirty="0" err="1"/>
              <a:t>Ie</a:t>
            </a:r>
            <a:r>
              <a:rPr lang="en-GB" sz="2400" dirty="0"/>
              <a:t>, explicitly include gale-force wind scenario(s)</a:t>
            </a:r>
          </a:p>
          <a:p>
            <a:pPr lvl="1"/>
            <a:endParaRPr lang="en-GB" sz="2400" dirty="0"/>
          </a:p>
          <a:p>
            <a:pPr lvl="1"/>
            <a:endParaRPr lang="en-GB" sz="2400" dirty="0"/>
          </a:p>
          <a:p>
            <a:pPr lv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495037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Scenarios?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Example strategy for evaluating </a:t>
            </a:r>
            <a:r>
              <a:rPr lang="en-GB" sz="2400" dirty="0" err="1"/>
              <a:t>SuperGen</a:t>
            </a:r>
            <a:r>
              <a:rPr lang="en-GB" sz="2400" dirty="0"/>
              <a:t>: Choose</a:t>
            </a:r>
          </a:p>
          <a:p>
            <a:pPr lvl="1"/>
            <a:r>
              <a:rPr lang="en-GB" sz="2400" dirty="0"/>
              <a:t>4 forecasts for boring days</a:t>
            </a:r>
          </a:p>
          <a:p>
            <a:pPr lvl="1"/>
            <a:r>
              <a:rPr lang="en-GB" sz="2400" dirty="0"/>
              <a:t>4 forecasts for days with lots of rain</a:t>
            </a:r>
          </a:p>
          <a:p>
            <a:pPr lvl="1"/>
            <a:r>
              <a:rPr lang="en-GB" sz="2400" dirty="0"/>
              <a:t>4 forecasts for days with strong winds</a:t>
            </a:r>
          </a:p>
          <a:p>
            <a:pPr lvl="1"/>
            <a:r>
              <a:rPr lang="en-GB" sz="2400" dirty="0"/>
              <a:t>8 additional forecasts (random)</a:t>
            </a:r>
          </a:p>
          <a:p>
            <a:r>
              <a:rPr lang="en-GB" sz="2400" dirty="0"/>
              <a:t>Within each category, choose at random</a:t>
            </a:r>
          </a:p>
          <a:p>
            <a:r>
              <a:rPr lang="en-GB" sz="2400" dirty="0"/>
              <a:t>Ensures we have coverage of rainy/windy days</a:t>
            </a:r>
          </a:p>
          <a:p>
            <a:pPr lvl="1"/>
            <a:endParaRPr lang="en-GB" sz="2400" dirty="0"/>
          </a:p>
          <a:p>
            <a:pPr lvl="1"/>
            <a:endParaRPr lang="en-GB" sz="2400" dirty="0"/>
          </a:p>
          <a:p>
            <a:pPr lv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948476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Many Scenarios?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As many as possible, provided that all of the scenarios are seen an appropriate number of times.</a:t>
            </a:r>
          </a:p>
          <a:p>
            <a:pPr lvl="1"/>
            <a:r>
              <a:rPr lang="en-GB" sz="2400" dirty="0" err="1"/>
              <a:t>Eg</a:t>
            </a:r>
            <a:r>
              <a:rPr lang="en-GB" sz="2400" dirty="0"/>
              <a:t>, if 50 subjects each look at 4 scenarios, and we want each scenario seen by 10 subjects, then we should have 20 scenarios</a:t>
            </a:r>
          </a:p>
          <a:p>
            <a:r>
              <a:rPr lang="en-GB" sz="2400" dirty="0"/>
              <a:t>As a very rough rule of thumb, many experiments do use on the order of 20 scenarios</a:t>
            </a:r>
          </a:p>
          <a:p>
            <a:pPr lvl="1"/>
            <a:r>
              <a:rPr lang="en-GB" sz="2400" dirty="0"/>
              <a:t>Of course depends on the experiment!!</a:t>
            </a:r>
          </a:p>
          <a:p>
            <a:pPr lvl="1"/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37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6711174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Experimental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When designing an experiment, we need to decide on</a:t>
            </a:r>
          </a:p>
          <a:p>
            <a:r>
              <a:rPr lang="en-GB" sz="2400" dirty="0"/>
              <a:t>Hypotheses</a:t>
            </a:r>
          </a:p>
          <a:p>
            <a:r>
              <a:rPr lang="en-GB" sz="2400" dirty="0"/>
              <a:t>Subjects</a:t>
            </a:r>
          </a:p>
          <a:p>
            <a:r>
              <a:rPr lang="en-GB" sz="2400" dirty="0"/>
              <a:t>Material</a:t>
            </a:r>
          </a:p>
          <a:p>
            <a:r>
              <a:rPr lang="en-GB" sz="2400" b="1" dirty="0"/>
              <a:t>Procedure</a:t>
            </a:r>
          </a:p>
          <a:p>
            <a:r>
              <a:rPr lang="en-GB" sz="2400" dirty="0"/>
              <a:t>Analysis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550988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What do we ask subjects to do with the material, and what do we measure?</a:t>
            </a:r>
          </a:p>
          <a:p>
            <a:r>
              <a:rPr lang="en-GB" sz="2400" dirty="0"/>
              <a:t>High-level choices</a:t>
            </a:r>
          </a:p>
          <a:p>
            <a:pPr lvl="1"/>
            <a:r>
              <a:rPr lang="en-GB" sz="2400" dirty="0"/>
              <a:t>Human evaluation vs automatic metric</a:t>
            </a:r>
          </a:p>
          <a:p>
            <a:pPr lvl="1"/>
            <a:r>
              <a:rPr lang="en-GB" sz="2400" dirty="0"/>
              <a:t>Task/outcome based   vs   ratings based</a:t>
            </a:r>
          </a:p>
          <a:p>
            <a:pPr lvl="1"/>
            <a:r>
              <a:rPr lang="en-GB" sz="2400" dirty="0"/>
              <a:t>Artificial lab context    vs   real-world context</a:t>
            </a:r>
          </a:p>
          <a:p>
            <a:pPr lvl="1"/>
            <a:r>
              <a:rPr lang="en-GB" sz="2400" dirty="0"/>
              <a:t>Discussed later</a:t>
            </a:r>
          </a:p>
          <a:p>
            <a:pPr marL="457200" lvl="1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48153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alibri Light" panose="020F0302020204030204" pitchFamily="34" charset="0"/>
              </a:rPr>
              <a:t>Background: Evaluation and NLG</a:t>
            </a:r>
            <a:endParaRPr lang="en-US" sz="400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cs typeface="Myriad Pro Cond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FDD7489E-930D-40E8-9840-CBC5B67266D0}" type="slidenum">
              <a:rPr lang="en-PH" smtClean="0">
                <a:solidFill>
                  <a:srgbClr val="3C3C3B"/>
                </a:solidFill>
              </a:rPr>
              <a:pPr/>
              <a:t>4</a:t>
            </a:fld>
            <a:endParaRPr lang="en-PH" dirty="0">
              <a:solidFill>
                <a:srgbClr val="3C3C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3296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03EE0-4212-4D81-9145-91161B006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texts do Subjects See?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FE95B-B0DC-4413-9BD9-3F33E23EB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dirty="0"/>
              <a:t>Lets say we have 20 scenarios, and three texts for each</a:t>
            </a:r>
          </a:p>
          <a:p>
            <a:pPr lvl="1"/>
            <a:r>
              <a:rPr lang="en-GB" sz="2400" dirty="0"/>
              <a:t>Baseline, system, human-written </a:t>
            </a:r>
            <a:r>
              <a:rPr lang="en-GB" sz="2400" dirty="0" err="1"/>
              <a:t>topline</a:t>
            </a:r>
            <a:endParaRPr lang="en-GB" sz="2400" dirty="0"/>
          </a:p>
          <a:p>
            <a:pPr lvl="1"/>
            <a:r>
              <a:rPr lang="en-GB" sz="2400" dirty="0"/>
              <a:t>60 texts in all</a:t>
            </a:r>
          </a:p>
          <a:p>
            <a:r>
              <a:rPr lang="en-GB" sz="2400" dirty="0"/>
              <a:t>Assume we have 60 subjects, which look at 3 texts each</a:t>
            </a:r>
          </a:p>
          <a:p>
            <a:r>
              <a:rPr lang="en-GB" sz="2400" dirty="0"/>
              <a:t>What does each subject see?</a:t>
            </a:r>
          </a:p>
          <a:p>
            <a:pPr lvl="1"/>
            <a:r>
              <a:rPr lang="en-GB" sz="2400" dirty="0"/>
              <a:t>Randomly choose from 60 texts?</a:t>
            </a:r>
          </a:p>
          <a:p>
            <a:pPr lvl="2"/>
            <a:r>
              <a:rPr lang="en-GB" sz="2400" dirty="0"/>
              <a:t>Subj 31 sees 7-baseline, 15-baseline, 16-system</a:t>
            </a:r>
          </a:p>
          <a:p>
            <a:pPr lvl="1"/>
            <a:r>
              <a:rPr lang="en-GB" sz="2400" dirty="0"/>
              <a:t>Show each subject all 3 variants of one text?</a:t>
            </a:r>
          </a:p>
          <a:p>
            <a:pPr lvl="2"/>
            <a:r>
              <a:rPr lang="en-GB" sz="2400" dirty="0"/>
              <a:t>Subj 31 sees 7-baseline, 7-system, 7-topline</a:t>
            </a:r>
          </a:p>
          <a:p>
            <a:pPr lvl="1"/>
            <a:r>
              <a:rPr lang="en-GB" sz="2400" i="1" dirty="0"/>
              <a:t>Latin square </a:t>
            </a:r>
            <a:r>
              <a:rPr lang="en-GB" sz="2400" dirty="0"/>
              <a:t>– balance design (my favourite)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EFCD4-4E71-4426-A05F-B71D1F1B22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40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3119197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Latin Square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38185"/>
              </p:ext>
            </p:extLst>
          </p:nvPr>
        </p:nvGraphicFramePr>
        <p:xfrm>
          <a:off x="1331640" y="1772816"/>
          <a:ext cx="6096000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Scenario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Scenario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Scenario</a:t>
                      </a:r>
                      <a:r>
                        <a:rPr lang="en-GB" baseline="0" dirty="0"/>
                        <a:t> 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Subject</a:t>
                      </a:r>
                      <a:r>
                        <a:rPr lang="en-GB" baseline="0" dirty="0"/>
                        <a:t>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SuperMet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Human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FGen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Subject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FGen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SuperMet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Human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Subject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Human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FGen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SuperMet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6679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03EE0-4212-4D81-9145-91161B006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Procedure: 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FE95B-B0DC-4413-9BD9-3F33E23EB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Practice scenarios: Can give subjects some practice scenarios which we do not record</a:t>
            </a:r>
          </a:p>
          <a:p>
            <a:pPr lvl="1"/>
            <a:r>
              <a:rPr lang="en-GB" sz="2400" dirty="0"/>
              <a:t>Especially useful if we are timing people, since people are usually slower the first time</a:t>
            </a:r>
          </a:p>
          <a:p>
            <a:r>
              <a:rPr lang="en-GB" sz="2400" dirty="0"/>
              <a:t>Exclusion: May drop subjects who don’t seem to be taking the experiment seriously</a:t>
            </a:r>
          </a:p>
          <a:p>
            <a:pPr lvl="1"/>
            <a:r>
              <a:rPr lang="en-GB" sz="2400" dirty="0"/>
              <a:t>As determined by an objective criteria, such as correct response to trivial question</a:t>
            </a:r>
          </a:p>
          <a:p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EFCD4-4E71-4426-A05F-B71D1F1B22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42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5167782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Procedure: 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dirty="0"/>
              <a:t>Subjects must give informed consent</a:t>
            </a:r>
          </a:p>
          <a:p>
            <a:r>
              <a:rPr lang="en-GB" sz="2400" dirty="0"/>
              <a:t>Subjects can drop out at any time</a:t>
            </a:r>
          </a:p>
          <a:p>
            <a:pPr lvl="1"/>
            <a:r>
              <a:rPr lang="en-GB" sz="2400" dirty="0"/>
              <a:t>Can NOT pressure them to stay if they want to quit</a:t>
            </a:r>
          </a:p>
          <a:p>
            <a:r>
              <a:rPr lang="en-GB" sz="2400" dirty="0"/>
              <a:t>Data is anonymised</a:t>
            </a:r>
          </a:p>
          <a:p>
            <a:r>
              <a:rPr lang="en-GB" sz="2400" dirty="0"/>
              <a:t>Can experiment harm someone?</a:t>
            </a:r>
          </a:p>
          <a:p>
            <a:pPr lvl="1"/>
            <a:r>
              <a:rPr lang="en-GB" sz="2400" dirty="0"/>
              <a:t>Can subject be harmed?</a:t>
            </a:r>
          </a:p>
          <a:p>
            <a:pPr lvl="1"/>
            <a:r>
              <a:rPr lang="en-GB" sz="2400" dirty="0"/>
              <a:t>Can text hurt someone else (medical decision support)</a:t>
            </a:r>
          </a:p>
          <a:p>
            <a:pPr lvl="1"/>
            <a:r>
              <a:rPr lang="en-GB" sz="2400" dirty="0"/>
              <a:t>If possible, must present acceptable solution</a:t>
            </a:r>
          </a:p>
          <a:p>
            <a:r>
              <a:rPr lang="en-GB" sz="2400" dirty="0"/>
              <a:t>Most universities have ethics panels which assess and approve procedures from an ethical perspective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1497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Experimental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When designing an experiment, we need to decide on</a:t>
            </a:r>
          </a:p>
          <a:p>
            <a:r>
              <a:rPr lang="en-GB" sz="2400" dirty="0"/>
              <a:t>Hypotheses</a:t>
            </a:r>
          </a:p>
          <a:p>
            <a:r>
              <a:rPr lang="en-GB" sz="2400" dirty="0"/>
              <a:t>Subjects</a:t>
            </a:r>
          </a:p>
          <a:p>
            <a:r>
              <a:rPr lang="en-GB" sz="2400" dirty="0"/>
              <a:t>Material</a:t>
            </a:r>
          </a:p>
          <a:p>
            <a:r>
              <a:rPr lang="en-GB" sz="2400" dirty="0"/>
              <a:t>Procedure</a:t>
            </a:r>
          </a:p>
          <a:p>
            <a:r>
              <a:rPr lang="en-GB" sz="2400" b="1" dirty="0"/>
              <a:t>Analysis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5564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We have the data, how do we analyse and report it?</a:t>
            </a:r>
          </a:p>
          <a:p>
            <a:r>
              <a:rPr lang="en-GB" sz="2400" dirty="0"/>
              <a:t>What statistics do we use</a:t>
            </a:r>
          </a:p>
          <a:p>
            <a:r>
              <a:rPr lang="en-GB" sz="2400" dirty="0"/>
              <a:t>How do analyse and report free-text comments?</a:t>
            </a:r>
          </a:p>
          <a:p>
            <a:r>
              <a:rPr lang="en-GB" sz="2400" dirty="0"/>
              <a:t>Error analysis</a:t>
            </a:r>
          </a:p>
        </p:txBody>
      </p:sp>
    </p:spTree>
    <p:extLst>
      <p:ext uri="{BB962C8B-B14F-4D97-AF65-F5344CB8AC3E}">
        <p14:creationId xmlns:p14="http://schemas.microsoft.com/office/powerpoint/2010/main" val="15920965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Statistical Hypothesis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Quick review, assume people know this</a:t>
            </a:r>
          </a:p>
          <a:p>
            <a:r>
              <a:rPr lang="en-GB" sz="2400" dirty="0"/>
              <a:t>We test the “null hypothesis” that there is no difference between the systems we are evaluating</a:t>
            </a:r>
          </a:p>
          <a:p>
            <a:r>
              <a:rPr lang="en-GB" sz="2400" dirty="0" err="1"/>
              <a:t>Eg</a:t>
            </a:r>
            <a:r>
              <a:rPr lang="en-GB" sz="2400" dirty="0"/>
              <a:t>, null hypothesis is that there is no difference in user preference between </a:t>
            </a:r>
            <a:r>
              <a:rPr lang="en-GB" sz="2400" dirty="0" err="1"/>
              <a:t>SuperGen</a:t>
            </a:r>
            <a:r>
              <a:rPr lang="en-GB" sz="2400" dirty="0"/>
              <a:t> and </a:t>
            </a:r>
            <a:r>
              <a:rPr lang="en-GB" sz="2400" dirty="0" err="1"/>
              <a:t>FGen</a:t>
            </a:r>
            <a:r>
              <a:rPr lang="en-GB" sz="2400" dirty="0"/>
              <a:t>.</a:t>
            </a:r>
          </a:p>
          <a:p>
            <a:pPr lvl="1"/>
            <a:r>
              <a:rPr lang="en-GB" sz="2400" dirty="0"/>
              <a:t>Some people prefer </a:t>
            </a:r>
            <a:r>
              <a:rPr lang="en-GB" sz="2400" dirty="0" err="1"/>
              <a:t>SuperGen</a:t>
            </a:r>
            <a:r>
              <a:rPr lang="en-GB" sz="2400" dirty="0"/>
              <a:t>, but just as many prefer </a:t>
            </a:r>
            <a:r>
              <a:rPr lang="en-GB" sz="2400" dirty="0" err="1"/>
              <a:t>Fgen</a:t>
            </a:r>
            <a:endParaRPr lang="en-GB" sz="2400" dirty="0"/>
          </a:p>
          <a:p>
            <a:r>
              <a:rPr lang="en-GB" sz="2400" dirty="0"/>
              <a:t>How likely is observed data if null hypothesis is true?</a:t>
            </a:r>
          </a:p>
        </p:txBody>
      </p:sp>
    </p:spTree>
    <p:extLst>
      <p:ext uri="{BB962C8B-B14F-4D97-AF65-F5344CB8AC3E}">
        <p14:creationId xmlns:p14="http://schemas.microsoft.com/office/powerpoint/2010/main" val="21384896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Statistical Hypothesis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Suppose we ask 10 subjects which they prefer?</a:t>
            </a:r>
          </a:p>
          <a:p>
            <a:r>
              <a:rPr lang="en-GB" sz="2400" dirty="0"/>
              <a:t>What if 6 of our subjects prefer </a:t>
            </a:r>
            <a:r>
              <a:rPr lang="en-GB" sz="2400" dirty="0" err="1"/>
              <a:t>Supergen</a:t>
            </a:r>
            <a:endParaRPr lang="en-GB" sz="2400" dirty="0"/>
          </a:p>
          <a:p>
            <a:pPr lvl="1"/>
            <a:r>
              <a:rPr lang="en-GB" sz="2400" dirty="0"/>
              <a:t>Cannot reject null </a:t>
            </a:r>
            <a:r>
              <a:rPr lang="en-GB" sz="2400" dirty="0" err="1"/>
              <a:t>hyp</a:t>
            </a:r>
            <a:r>
              <a:rPr lang="en-GB" sz="2400" dirty="0"/>
              <a:t>, maybe we just happened to choose 6 people who liked </a:t>
            </a:r>
            <a:r>
              <a:rPr lang="en-GB" sz="2400" dirty="0" err="1"/>
              <a:t>Supergen</a:t>
            </a:r>
            <a:endParaRPr lang="en-GB" sz="2400" dirty="0"/>
          </a:p>
          <a:p>
            <a:r>
              <a:rPr lang="en-GB" sz="2400" dirty="0"/>
              <a:t>What if 9 of our subjects prefer </a:t>
            </a:r>
            <a:r>
              <a:rPr lang="en-GB" sz="2400" dirty="0" err="1"/>
              <a:t>Supergen</a:t>
            </a:r>
            <a:endParaRPr lang="en-GB" sz="2400" dirty="0"/>
          </a:p>
          <a:p>
            <a:pPr lvl="1"/>
            <a:r>
              <a:rPr lang="en-GB" sz="2400" dirty="0"/>
              <a:t>This is pretty unlikely if null </a:t>
            </a:r>
            <a:r>
              <a:rPr lang="en-GB" sz="2400" dirty="0" err="1"/>
              <a:t>hyp</a:t>
            </a:r>
            <a:r>
              <a:rPr lang="en-GB" sz="2400" dirty="0"/>
              <a:t> is true, so can reject </a:t>
            </a:r>
          </a:p>
          <a:p>
            <a:r>
              <a:rPr lang="en-GB" sz="2400" dirty="0"/>
              <a:t>P values give likelihood of observation if null </a:t>
            </a:r>
            <a:r>
              <a:rPr lang="en-GB" sz="2400" dirty="0" err="1"/>
              <a:t>hyp</a:t>
            </a:r>
            <a:r>
              <a:rPr lang="en-GB" sz="2400" dirty="0"/>
              <a:t> true</a:t>
            </a:r>
          </a:p>
          <a:p>
            <a:pPr lvl="1"/>
            <a:r>
              <a:rPr lang="en-GB" sz="2400" dirty="0"/>
              <a:t>Usually say null </a:t>
            </a:r>
            <a:r>
              <a:rPr lang="en-GB" sz="2400" dirty="0" err="1"/>
              <a:t>hyp</a:t>
            </a:r>
            <a:r>
              <a:rPr lang="en-GB" sz="2400" dirty="0"/>
              <a:t> rejected if p &lt; .05</a:t>
            </a:r>
          </a:p>
          <a:p>
            <a:pPr lv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284359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Statistical Hypothesis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Suppose we have a bag containing lots of white and black marbles.</a:t>
            </a:r>
          </a:p>
          <a:p>
            <a:r>
              <a:rPr lang="en-GB" sz="2400" dirty="0"/>
              <a:t>Null hypothesis: equal number of white and black marbles</a:t>
            </a:r>
          </a:p>
          <a:p>
            <a:r>
              <a:rPr lang="en-GB" sz="2400" dirty="0"/>
              <a:t>What if we pick 10 marbles, and 6 of these are black?</a:t>
            </a:r>
          </a:p>
          <a:p>
            <a:pPr lvl="1"/>
            <a:r>
              <a:rPr lang="en-GB" sz="2400" dirty="0"/>
              <a:t>Cannot reject null hypothesis</a:t>
            </a:r>
          </a:p>
          <a:p>
            <a:r>
              <a:rPr lang="en-GB" sz="2400" dirty="0"/>
              <a:t>What if we pick 10 marbles, and 9 of these are black?</a:t>
            </a:r>
          </a:p>
          <a:p>
            <a:pPr lvl="1"/>
            <a:r>
              <a:rPr lang="en-GB" sz="2400" dirty="0"/>
              <a:t>This is pretty unlikely if null </a:t>
            </a:r>
            <a:r>
              <a:rPr lang="en-GB" sz="2400" dirty="0" err="1"/>
              <a:t>hyp</a:t>
            </a:r>
            <a:r>
              <a:rPr lang="en-GB" sz="2400" dirty="0"/>
              <a:t> is true, so can reject </a:t>
            </a:r>
          </a:p>
        </p:txBody>
      </p:sp>
    </p:spTree>
    <p:extLst>
      <p:ext uri="{BB962C8B-B14F-4D97-AF65-F5344CB8AC3E}">
        <p14:creationId xmlns:p14="http://schemas.microsoft.com/office/powerpoint/2010/main" val="14776007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Statistical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Many different statistical tests!</a:t>
            </a:r>
          </a:p>
          <a:p>
            <a:r>
              <a:rPr lang="en-GB" sz="2400" dirty="0"/>
              <a:t>However, there are standard ones for common types of hypotheses</a:t>
            </a:r>
          </a:p>
          <a:p>
            <a:pPr lvl="1"/>
            <a:r>
              <a:rPr lang="en-GB" sz="2400" dirty="0"/>
              <a:t>Described in subsequent slides</a:t>
            </a:r>
          </a:p>
          <a:p>
            <a:r>
              <a:rPr lang="en-GB" sz="2400" dirty="0"/>
              <a:t>Use these unless you have good reason not to!</a:t>
            </a:r>
          </a:p>
          <a:p>
            <a:pPr lvl="1"/>
            <a:r>
              <a:rPr lang="en-GB" sz="2400" dirty="0"/>
              <a:t>Which is explained in your write-up</a:t>
            </a:r>
          </a:p>
        </p:txBody>
      </p:sp>
    </p:spTree>
    <p:extLst>
      <p:ext uri="{BB962C8B-B14F-4D97-AF65-F5344CB8AC3E}">
        <p14:creationId xmlns:p14="http://schemas.microsoft.com/office/powerpoint/2010/main" val="2638800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AU" dirty="0"/>
              <a:t>What is evaluation?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5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Experimentally testing hypotheses about performance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Is system/algorithm/model/</a:t>
            </a:r>
            <a:r>
              <a:rPr lang="en-GB" sz="2400" dirty="0" err="1">
                <a:latin typeface="Calibri Light" panose="020F0302020204030204" pitchFamily="34" charset="0"/>
              </a:rPr>
              <a:t>etc</a:t>
            </a:r>
            <a:r>
              <a:rPr lang="en-GB" sz="2400" dirty="0">
                <a:latin typeface="Calibri Light" panose="020F0302020204030204" pitchFamily="34" charset="0"/>
              </a:rPr>
              <a:t> X better than baseline or state-of-the-art?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Is system/algorithm/model/etc. X useful in real-world applications?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Of course there are many other kinds of hypothesis which we can test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 err="1">
                <a:latin typeface="Calibri Light" panose="020F0302020204030204" pitchFamily="34" charset="0"/>
              </a:rPr>
              <a:t>Eg</a:t>
            </a:r>
            <a:r>
              <a:rPr lang="en-GB" sz="2400" dirty="0">
                <a:latin typeface="Calibri Light" panose="020F0302020204030204" pitchFamily="34" charset="0"/>
              </a:rPr>
              <a:t>, cognitive modelling</a:t>
            </a:r>
          </a:p>
        </p:txBody>
      </p:sp>
    </p:spTree>
    <p:extLst>
      <p:ext uri="{BB962C8B-B14F-4D97-AF65-F5344CB8AC3E}">
        <p14:creationId xmlns:p14="http://schemas.microsoft.com/office/powerpoint/2010/main" val="340684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Analysis: comparison of mean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Is the average (mean) of something (user rating, time to make decision) different between the main system and the control/comparison systems</a:t>
            </a:r>
          </a:p>
          <a:p>
            <a:pPr lvl="1"/>
            <a:r>
              <a:rPr lang="en-GB" sz="2400" dirty="0"/>
              <a:t>Do users give higher Likert ratings to </a:t>
            </a:r>
            <a:r>
              <a:rPr lang="en-GB" sz="2400" dirty="0" err="1"/>
              <a:t>SuperMet</a:t>
            </a:r>
            <a:r>
              <a:rPr lang="en-GB" sz="2400" dirty="0"/>
              <a:t> forecasts than to </a:t>
            </a:r>
            <a:r>
              <a:rPr lang="en-GB" sz="2400" dirty="0" err="1"/>
              <a:t>FGen</a:t>
            </a:r>
            <a:r>
              <a:rPr lang="en-GB" sz="2400" dirty="0"/>
              <a:t> forecasts?</a:t>
            </a:r>
          </a:p>
          <a:p>
            <a:r>
              <a:rPr lang="en-GB" sz="2400" dirty="0"/>
              <a:t>Use </a:t>
            </a:r>
            <a:r>
              <a:rPr lang="en-GB" sz="2400" i="1" dirty="0"/>
              <a:t>t-test </a:t>
            </a:r>
            <a:r>
              <a:rPr lang="en-GB" sz="2400" dirty="0"/>
              <a:t>when comparing means of two systems</a:t>
            </a:r>
          </a:p>
          <a:p>
            <a:pPr lvl="1"/>
            <a:r>
              <a:rPr lang="en-GB" sz="2400" dirty="0" err="1"/>
              <a:t>Eg</a:t>
            </a:r>
            <a:r>
              <a:rPr lang="en-GB" sz="2400" dirty="0"/>
              <a:t>, </a:t>
            </a:r>
            <a:r>
              <a:rPr lang="en-GB" sz="2400" dirty="0" err="1"/>
              <a:t>SuperMet</a:t>
            </a:r>
            <a:r>
              <a:rPr lang="en-GB" sz="2400" dirty="0"/>
              <a:t> text ratings vs </a:t>
            </a:r>
            <a:r>
              <a:rPr lang="en-GB" sz="2400" dirty="0" err="1"/>
              <a:t>FGen</a:t>
            </a:r>
            <a:r>
              <a:rPr lang="en-GB" sz="2400" dirty="0"/>
              <a:t> text ratings</a:t>
            </a:r>
          </a:p>
        </p:txBody>
      </p:sp>
    </p:spTree>
    <p:extLst>
      <p:ext uri="{BB962C8B-B14F-4D97-AF65-F5344CB8AC3E}">
        <p14:creationId xmlns:p14="http://schemas.microsoft.com/office/powerpoint/2010/main" val="9990967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Comparison of mean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Use </a:t>
            </a:r>
            <a:r>
              <a:rPr lang="en-GB" sz="2400" i="1" dirty="0"/>
              <a:t>ANOVA </a:t>
            </a:r>
            <a:r>
              <a:rPr lang="en-GB" sz="2400" dirty="0"/>
              <a:t>when comparing means of more than two systems</a:t>
            </a:r>
          </a:p>
          <a:p>
            <a:pPr lvl="1"/>
            <a:r>
              <a:rPr lang="en-GB" sz="2400" dirty="0" err="1"/>
              <a:t>Eg</a:t>
            </a:r>
            <a:r>
              <a:rPr lang="en-GB" sz="2400" dirty="0"/>
              <a:t> </a:t>
            </a:r>
            <a:r>
              <a:rPr lang="en-GB" sz="2400" dirty="0" err="1"/>
              <a:t>SuperMet</a:t>
            </a:r>
            <a:r>
              <a:rPr lang="en-GB" sz="2400" dirty="0"/>
              <a:t> vs </a:t>
            </a:r>
            <a:r>
              <a:rPr lang="en-GB" sz="2400" dirty="0" err="1"/>
              <a:t>FGen</a:t>
            </a:r>
            <a:r>
              <a:rPr lang="en-GB" sz="2400" dirty="0"/>
              <a:t> vs Human ratings</a:t>
            </a:r>
          </a:p>
          <a:p>
            <a:r>
              <a:rPr lang="en-GB" sz="2400" dirty="0"/>
              <a:t>Supplement with Tukey HSD post-test to identify significant differences between individual pairs</a:t>
            </a:r>
          </a:p>
          <a:p>
            <a:pPr lvl="1"/>
            <a:r>
              <a:rPr lang="en-GB" sz="2400" dirty="0"/>
              <a:t>ANOVA will say there is a sig diff somewhere.</a:t>
            </a:r>
          </a:p>
          <a:p>
            <a:pPr lvl="1"/>
            <a:r>
              <a:rPr lang="en-GB" sz="2400" dirty="0"/>
              <a:t>Tukey HSD will say there is a sig diff between </a:t>
            </a:r>
            <a:r>
              <a:rPr lang="en-GB" sz="2400" dirty="0" err="1"/>
              <a:t>SuperMet</a:t>
            </a:r>
            <a:r>
              <a:rPr lang="en-GB" sz="2400" dirty="0"/>
              <a:t> and </a:t>
            </a:r>
            <a:r>
              <a:rPr lang="en-GB" sz="2400" dirty="0" err="1"/>
              <a:t>FGen</a:t>
            </a:r>
            <a:r>
              <a:rPr lang="en-GB" sz="2400" dirty="0"/>
              <a:t>, but not between </a:t>
            </a:r>
            <a:r>
              <a:rPr lang="en-GB" sz="2400" dirty="0" err="1"/>
              <a:t>SuperGen</a:t>
            </a:r>
            <a:r>
              <a:rPr lang="en-GB" sz="2400" dirty="0"/>
              <a:t> and Human.</a:t>
            </a:r>
          </a:p>
        </p:txBody>
      </p:sp>
    </p:spTree>
    <p:extLst>
      <p:ext uri="{BB962C8B-B14F-4D97-AF65-F5344CB8AC3E}">
        <p14:creationId xmlns:p14="http://schemas.microsoft.com/office/powerpoint/2010/main" val="42515399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Comparison of mean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Use </a:t>
            </a:r>
            <a:r>
              <a:rPr lang="en-GB" sz="2400" i="1" dirty="0"/>
              <a:t>General Linear Model </a:t>
            </a:r>
            <a:r>
              <a:rPr lang="en-GB" sz="2400" dirty="0"/>
              <a:t>to look at multiple factors that influence the mean</a:t>
            </a:r>
          </a:p>
          <a:p>
            <a:pPr lvl="1"/>
            <a:r>
              <a:rPr lang="en-GB" sz="2400" dirty="0" err="1"/>
              <a:t>Eg</a:t>
            </a:r>
            <a:r>
              <a:rPr lang="en-GB" sz="2400" dirty="0"/>
              <a:t>, build model which predicts rating based on system (</a:t>
            </a:r>
            <a:r>
              <a:rPr lang="en-GB" sz="2400" dirty="0" err="1"/>
              <a:t>eg</a:t>
            </a:r>
            <a:r>
              <a:rPr lang="en-GB" sz="2400" dirty="0"/>
              <a:t>, </a:t>
            </a:r>
            <a:r>
              <a:rPr lang="en-GB" sz="2400" dirty="0" err="1"/>
              <a:t>SuperGen</a:t>
            </a:r>
            <a:r>
              <a:rPr lang="en-GB" sz="2400" dirty="0"/>
              <a:t>), subject (Fred, who is very generous in his ratings), and scenario (</a:t>
            </a:r>
            <a:r>
              <a:rPr lang="en-GB" sz="2400" dirty="0" err="1"/>
              <a:t>eg</a:t>
            </a:r>
            <a:r>
              <a:rPr lang="en-GB" sz="2400" dirty="0"/>
              <a:t>, data set 1, which is difficult to describe in words)</a:t>
            </a:r>
          </a:p>
          <a:p>
            <a:pPr lvl="1"/>
            <a:r>
              <a:rPr lang="en-GB" sz="2400" dirty="0"/>
              <a:t>Useful to separate impact of system from impact of other factors</a:t>
            </a:r>
          </a:p>
        </p:txBody>
      </p:sp>
    </p:spTree>
    <p:extLst>
      <p:ext uri="{BB962C8B-B14F-4D97-AF65-F5344CB8AC3E}">
        <p14:creationId xmlns:p14="http://schemas.microsoft.com/office/powerpoint/2010/main" val="4095228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Comparison of 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i="1" dirty="0"/>
              <a:t>Mann-Whitne</a:t>
            </a:r>
            <a:r>
              <a:rPr lang="en-GB" sz="2400" dirty="0"/>
              <a:t>y and </a:t>
            </a:r>
            <a:r>
              <a:rPr lang="en-GB" sz="2400" i="1" dirty="0"/>
              <a:t>Wilcoxon Signed Rank </a:t>
            </a:r>
            <a:r>
              <a:rPr lang="en-GB" sz="2400" dirty="0"/>
              <a:t>are non-parametric tests</a:t>
            </a:r>
          </a:p>
          <a:p>
            <a:pPr lvl="1"/>
            <a:r>
              <a:rPr lang="en-GB" sz="2400" dirty="0"/>
              <a:t>More robust and conservative than t-test</a:t>
            </a:r>
          </a:p>
          <a:p>
            <a:r>
              <a:rPr lang="en-GB" sz="2400" dirty="0"/>
              <a:t>Only occasionally used in NLP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53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3919023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Comparison of categorical 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Use </a:t>
            </a:r>
            <a:r>
              <a:rPr lang="en-GB" sz="2400" i="1" dirty="0"/>
              <a:t>chi-square</a:t>
            </a:r>
            <a:r>
              <a:rPr lang="en-GB" sz="2400" dirty="0"/>
              <a:t> test to see if users of system X more likely to be in a certain category than users of system Y</a:t>
            </a:r>
          </a:p>
          <a:p>
            <a:r>
              <a:rPr lang="en-GB" sz="2400" dirty="0" err="1"/>
              <a:t>Eg</a:t>
            </a:r>
            <a:r>
              <a:rPr lang="en-GB" sz="2400" dirty="0"/>
              <a:t>, if we compare two systems for encouraging smoking cessation, are users of the first system more likely to quite than users of the second system?</a:t>
            </a:r>
          </a:p>
          <a:p>
            <a:pPr lvl="1"/>
            <a:r>
              <a:rPr lang="en-GB" sz="2400" dirty="0"/>
              <a:t>If 5 out of 100 users of my system stopped smoking, but only 4 out of 100 users of other system stopped smoking, is this significant?</a:t>
            </a:r>
          </a:p>
          <a:p>
            <a:pPr lvl="1"/>
            <a:r>
              <a:rPr lang="en-GB" sz="2400" dirty="0"/>
              <a:t>Categories are  {</a:t>
            </a:r>
            <a:r>
              <a:rPr lang="en-GB" sz="2400" dirty="0" err="1"/>
              <a:t>StillSmoking</a:t>
            </a:r>
            <a:r>
              <a:rPr lang="en-GB" sz="2400" dirty="0"/>
              <a:t>, </a:t>
            </a:r>
            <a:r>
              <a:rPr lang="en-GB" sz="2400" dirty="0" err="1"/>
              <a:t>QuitSmoking</a:t>
            </a:r>
            <a:r>
              <a:rPr lang="en-GB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253624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If we have two measurements, does an increase in the first measurement mean that the second is also likely to increase (or decrease)?</a:t>
            </a:r>
          </a:p>
          <a:p>
            <a:r>
              <a:rPr lang="en-GB" sz="2400" dirty="0" err="1"/>
              <a:t>Eg</a:t>
            </a:r>
            <a:r>
              <a:rPr lang="en-GB" sz="2400" dirty="0"/>
              <a:t>, if we ask subjects to rate texts on both readability and usefulness, does a higher readability score usually imply a higher usefulness score?</a:t>
            </a:r>
          </a:p>
          <a:p>
            <a:r>
              <a:rPr lang="en-GB" sz="2400" dirty="0"/>
              <a:t>Two common </a:t>
            </a:r>
            <a:r>
              <a:rPr lang="en-GB" sz="2400" i="1" dirty="0"/>
              <a:t>correlations</a:t>
            </a:r>
            <a:endParaRPr lang="en-GB" sz="2400" dirty="0"/>
          </a:p>
          <a:p>
            <a:pPr lvl="1"/>
            <a:r>
              <a:rPr lang="en-GB" sz="2400" i="1" dirty="0"/>
              <a:t>Pearson</a:t>
            </a:r>
            <a:r>
              <a:rPr lang="en-GB" sz="2400" dirty="0"/>
              <a:t> (most common)</a:t>
            </a:r>
          </a:p>
          <a:p>
            <a:pPr lvl="1"/>
            <a:r>
              <a:rPr lang="en-GB" sz="2400" i="1" dirty="0"/>
              <a:t>Spearman</a:t>
            </a:r>
            <a:r>
              <a:rPr lang="en-GB" sz="2400" dirty="0"/>
              <a:t> (non parametric)</a:t>
            </a:r>
          </a:p>
        </p:txBody>
      </p:sp>
    </p:spTree>
    <p:extLst>
      <p:ext uri="{BB962C8B-B14F-4D97-AF65-F5344CB8AC3E}">
        <p14:creationId xmlns:p14="http://schemas.microsoft.com/office/powerpoint/2010/main" val="17160621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Doing Stats Right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dirty="0"/>
              <a:t>Decide on and write down your statistical analysis before you do the experiment (same as hypotheses)</a:t>
            </a:r>
          </a:p>
          <a:p>
            <a:pPr lvl="1"/>
            <a:r>
              <a:rPr lang="en-GB" sz="2400" dirty="0" err="1"/>
              <a:t>Posthoc</a:t>
            </a:r>
            <a:r>
              <a:rPr lang="en-GB" sz="2400" dirty="0"/>
              <a:t> “tweaked” analyses must be reported as such!</a:t>
            </a:r>
          </a:p>
          <a:p>
            <a:r>
              <a:rPr lang="en-GB" sz="2400" dirty="0"/>
              <a:t>If you are testing more than one hypothesis, reduce p value accordingly</a:t>
            </a:r>
          </a:p>
          <a:p>
            <a:pPr lvl="1"/>
            <a:r>
              <a:rPr lang="en-GB" sz="2400" dirty="0" err="1"/>
              <a:t>Eg</a:t>
            </a:r>
            <a:r>
              <a:rPr lang="en-GB" sz="2400" dirty="0"/>
              <a:t> if testing 100 hypotheses, look for p &lt; .0005 instead of p &lt; .05</a:t>
            </a:r>
          </a:p>
          <a:p>
            <a:pPr lvl="1"/>
            <a:r>
              <a:rPr lang="en-GB" sz="2400" dirty="0"/>
              <a:t>p &lt; .05 means 5% chance of incorrectly rejected null </a:t>
            </a:r>
            <a:r>
              <a:rPr lang="en-GB" sz="2400" dirty="0" err="1"/>
              <a:t>hyp</a:t>
            </a:r>
            <a:endParaRPr lang="en-GB" sz="2400" dirty="0"/>
          </a:p>
          <a:p>
            <a:pPr lvl="2"/>
            <a:r>
              <a:rPr lang="en-GB" sz="2400" dirty="0"/>
              <a:t>So if testing 100 </a:t>
            </a:r>
            <a:r>
              <a:rPr lang="en-GB" sz="2400" dirty="0" err="1"/>
              <a:t>hyp</a:t>
            </a:r>
            <a:r>
              <a:rPr lang="en-GB" sz="2400" dirty="0"/>
              <a:t>, will make 5 mistakes!</a:t>
            </a:r>
          </a:p>
          <a:p>
            <a:r>
              <a:rPr lang="en-GB" sz="2400" dirty="0"/>
              <a:t>Always report 2-tailed p values</a:t>
            </a:r>
          </a:p>
          <a:p>
            <a:pPr lvl="1"/>
            <a:endParaRPr lang="en-GB" sz="2400" dirty="0"/>
          </a:p>
          <a:p>
            <a:pPr lv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01280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Free-text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371600"/>
            <a:ext cx="7587673" cy="4495799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Good practice to ask subjects to give free-text comments after an experiment</a:t>
            </a:r>
          </a:p>
          <a:p>
            <a:r>
              <a:rPr lang="en-GB" sz="2400" dirty="0"/>
              <a:t>Useful for understanding </a:t>
            </a:r>
            <a:r>
              <a:rPr lang="en-GB" sz="2400" i="1" dirty="0"/>
              <a:t>why</a:t>
            </a:r>
            <a:r>
              <a:rPr lang="en-GB" sz="2400" dirty="0"/>
              <a:t> things (did not) work!</a:t>
            </a:r>
          </a:p>
          <a:p>
            <a:pPr lvl="1"/>
            <a:r>
              <a:rPr lang="en-GB" sz="2400" dirty="0"/>
              <a:t>Ratings just tell us that users liked </a:t>
            </a:r>
            <a:r>
              <a:rPr lang="en-GB" sz="2400" dirty="0" err="1"/>
              <a:t>SuperMet</a:t>
            </a:r>
            <a:r>
              <a:rPr lang="en-GB" sz="2400" dirty="0"/>
              <a:t> forecasts</a:t>
            </a:r>
          </a:p>
          <a:p>
            <a:pPr lvl="1"/>
            <a:r>
              <a:rPr lang="en-GB" sz="2400" dirty="0"/>
              <a:t>Comments tell us why they liked </a:t>
            </a:r>
            <a:r>
              <a:rPr lang="en-GB" sz="2400" dirty="0" err="1"/>
              <a:t>SuperMet</a:t>
            </a:r>
            <a:endParaRPr lang="en-GB" sz="2400" dirty="0"/>
          </a:p>
          <a:p>
            <a:r>
              <a:rPr lang="en-GB" sz="2400" dirty="0"/>
              <a:t>Analysis should include summary of free-text comments</a:t>
            </a:r>
          </a:p>
          <a:p>
            <a:pPr lvl="1"/>
            <a:r>
              <a:rPr lang="en-GB" sz="2400" dirty="0"/>
              <a:t>No standard methodology for how to do this</a:t>
            </a:r>
          </a:p>
          <a:p>
            <a:pPr lvl="1"/>
            <a:r>
              <a:rPr lang="en-GB" sz="2400" dirty="0"/>
              <a:t>Repeat particularly insightful comments?</a:t>
            </a:r>
          </a:p>
          <a:p>
            <a:pPr lvl="1"/>
            <a:r>
              <a:rPr lang="en-GB" sz="2400" dirty="0"/>
              <a:t>Categorise comments (</a:t>
            </a:r>
            <a:r>
              <a:rPr lang="en-GB" sz="2400" dirty="0" err="1"/>
              <a:t>eg</a:t>
            </a:r>
            <a:r>
              <a:rPr lang="en-GB" sz="2400" dirty="0"/>
              <a:t>, content vs wording), report numbers in each category?</a:t>
            </a:r>
          </a:p>
          <a:p>
            <a:pPr lv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599667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Error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Good practice to identify scenarios where a system did poorly, and analyse why this happened</a:t>
            </a:r>
          </a:p>
          <a:p>
            <a:pPr lvl="1"/>
            <a:r>
              <a:rPr lang="en-GB" sz="2400" dirty="0" err="1"/>
              <a:t>Eg</a:t>
            </a:r>
            <a:r>
              <a:rPr lang="en-GB" sz="2400" dirty="0"/>
              <a:t>, users gave </a:t>
            </a:r>
            <a:r>
              <a:rPr lang="en-GB" sz="2400" dirty="0" err="1"/>
              <a:t>SuperMet</a:t>
            </a:r>
            <a:r>
              <a:rPr lang="en-GB" sz="2400" dirty="0"/>
              <a:t> poor ratings in a scenario with very high temperatures</a:t>
            </a:r>
          </a:p>
          <a:p>
            <a:pPr lvl="1"/>
            <a:r>
              <a:rPr lang="en-GB" sz="2400" dirty="0"/>
              <a:t>Free-text comments complained </a:t>
            </a:r>
            <a:r>
              <a:rPr lang="en-GB" sz="2400" dirty="0" err="1"/>
              <a:t>SuperMet</a:t>
            </a:r>
            <a:r>
              <a:rPr lang="en-GB" sz="2400" dirty="0"/>
              <a:t> forecast did not highlight potentially dangerous temperature</a:t>
            </a:r>
          </a:p>
          <a:p>
            <a:pPr lvl="1"/>
            <a:r>
              <a:rPr lang="en-GB" sz="2400" dirty="0" err="1"/>
              <a:t>SuperMet</a:t>
            </a:r>
            <a:r>
              <a:rPr lang="en-GB" sz="2400" dirty="0"/>
              <a:t> needs to do a better job of describing high-temperature scenarios and dangers</a:t>
            </a:r>
          </a:p>
          <a:p>
            <a:r>
              <a:rPr lang="en-GB" sz="2400" dirty="0"/>
              <a:t>No standard methodology</a:t>
            </a:r>
          </a:p>
          <a:p>
            <a:pPr lvl="1"/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58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5695098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Coda: Concerns about experimental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59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Concerns in wider scientific community about experiments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Statistically significant results should be repeatable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Results reflect underlying truth, not experimental noise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So other researchers will see the same thing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But many “significant” findings are </a:t>
            </a:r>
            <a:r>
              <a:rPr lang="en-GB" sz="2400" b="1" dirty="0">
                <a:latin typeface="Calibri Light" panose="020F0302020204030204" pitchFamily="34" charset="0"/>
              </a:rPr>
              <a:t>not</a:t>
            </a:r>
            <a:r>
              <a:rPr lang="en-GB" sz="2400" dirty="0">
                <a:latin typeface="Calibri Light" panose="020F0302020204030204" pitchFamily="34" charset="0"/>
              </a:rPr>
              <a:t> replicable!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Medicine/biology: only 6 out of 53 important cancer studies could be replicated (11%)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Psychology: 36% success rate in replications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Can we trust experimental findings? Can we trust science?</a:t>
            </a:r>
          </a:p>
        </p:txBody>
      </p:sp>
    </p:spTree>
    <p:extLst>
      <p:ext uri="{BB962C8B-B14F-4D97-AF65-F5344CB8AC3E}">
        <p14:creationId xmlns:p14="http://schemas.microsoft.com/office/powerpoint/2010/main" val="381600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US" dirty="0"/>
              <a:t>Natural Language Generation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6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Calibri Light" panose="020F0302020204030204" pitchFamily="34" charset="0"/>
              </a:rPr>
              <a:t>Software which generates texts in English (French, etc.) from semantic representations and/or non-linguistic data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 Light" panose="020F0302020204030204" pitchFamily="34" charset="0"/>
              </a:rPr>
              <a:t>Textual weather forecasts from numerical weather prediction models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 Light" panose="020F0302020204030204" pitchFamily="34" charset="0"/>
              </a:rPr>
              <a:t>Summary for patient from electronic patient record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Financial reports from finance spreadsheets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0803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Studies are Replicable?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/>
              <a:t>Good experimental design</a:t>
            </a:r>
          </a:p>
          <a:p>
            <a:pPr lvl="1"/>
            <a:r>
              <a:rPr lang="en-GB" sz="2400" dirty="0" err="1"/>
              <a:t>Eg</a:t>
            </a:r>
            <a:r>
              <a:rPr lang="en-GB" sz="2400" dirty="0"/>
              <a:t>, Randomised controlled clinical trial</a:t>
            </a:r>
          </a:p>
          <a:p>
            <a:r>
              <a:rPr lang="en-GB" sz="2400" dirty="0"/>
              <a:t>Multiple-hypothesis corrections</a:t>
            </a:r>
          </a:p>
          <a:p>
            <a:pPr lvl="1"/>
            <a:r>
              <a:rPr lang="en-GB" sz="2400" dirty="0"/>
              <a:t>If you test 100 false hypotheses, 5 will seem significant at p &lt; .05</a:t>
            </a:r>
          </a:p>
          <a:p>
            <a:r>
              <a:rPr lang="en-GB" sz="2400" dirty="0"/>
              <a:t>No </a:t>
            </a:r>
            <a:r>
              <a:rPr lang="en-GB" sz="2400" dirty="0" err="1"/>
              <a:t>posthoc</a:t>
            </a:r>
            <a:r>
              <a:rPr lang="en-GB" sz="2400" dirty="0"/>
              <a:t> tweaking of hypotheses, stats, </a:t>
            </a:r>
            <a:r>
              <a:rPr lang="en-GB" sz="2400" dirty="0" err="1"/>
              <a:t>etc</a:t>
            </a:r>
            <a:endParaRPr lang="en-GB" sz="2400" dirty="0"/>
          </a:p>
          <a:p>
            <a:pPr lvl="1"/>
            <a:r>
              <a:rPr lang="en-GB" sz="2400" dirty="0"/>
              <a:t>Publish on a website *before* the experiment</a:t>
            </a:r>
          </a:p>
          <a:p>
            <a:r>
              <a:rPr lang="en-GB" sz="2400" dirty="0"/>
              <a:t>Bad sign: field is “hot”</a:t>
            </a:r>
          </a:p>
          <a:p>
            <a:pPr lvl="1"/>
            <a:r>
              <a:rPr lang="en-GB" sz="2400" dirty="0"/>
              <a:t>hotness encourage sloppy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60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9299002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Scientific Culture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61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Ioannidis: Replication problems more likely in fields where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Few negative results reported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Significance-chasing behaviour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Calibri Light" panose="020F0302020204030204" pitchFamily="34" charset="0"/>
              </a:rPr>
              <a:t>My first hypothesis was not significant, so I’ll just tweak hypothesis and stats until I get a significant result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Underpowered studies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Unfortunately, NLP meets above criteria…</a:t>
            </a:r>
          </a:p>
        </p:txBody>
      </p:sp>
    </p:spTree>
    <p:extLst>
      <p:ext uri="{BB962C8B-B14F-4D97-AF65-F5344CB8AC3E}">
        <p14:creationId xmlns:p14="http://schemas.microsoft.com/office/powerpoint/2010/main" val="143845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Hypothesis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Remember that you are testing hypotheses when you evaluate a system</a:t>
            </a:r>
          </a:p>
          <a:p>
            <a:r>
              <a:rPr lang="en-GB" sz="2400" dirty="0"/>
              <a:t>Remember that poor hypothesis testing (because of poor experimental design) is meaningless.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62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1889736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5691" y="2334491"/>
            <a:ext cx="8077200" cy="1655618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alibri Light" panose="020F0302020204030204" pitchFamily="34" charset="0"/>
              </a:rPr>
              <a:t>Types of Evaluation</a:t>
            </a:r>
            <a:br>
              <a:rPr lang="en-GB" sz="4000" dirty="0">
                <a:latin typeface="Calibri Light" panose="020F0302020204030204" pitchFamily="34" charset="0"/>
              </a:rPr>
            </a:br>
            <a:r>
              <a:rPr lang="en-GB" sz="2800" dirty="0">
                <a:latin typeface="Calibri Light" panose="020F0302020204030204" pitchFamily="34" charset="0"/>
              </a:rPr>
              <a:t>Task, Human, Metric</a:t>
            </a:r>
            <a:endParaRPr lang="en-US" sz="280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cs typeface="Myriad Pro Cond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FDD7489E-930D-40E8-9840-CBC5B67266D0}" type="slidenum">
              <a:rPr lang="en-PH" smtClean="0">
                <a:solidFill>
                  <a:srgbClr val="3C3C3B"/>
                </a:solidFill>
              </a:rPr>
              <a:pPr/>
              <a:t>63</a:t>
            </a:fld>
            <a:endParaRPr lang="en-PH" dirty="0">
              <a:solidFill>
                <a:srgbClr val="3C3C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621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Evaluation Procedures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64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Task/outcome based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Does the NLG system help users perform a task, or change their behaviour?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Ratings/opinion based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Do users like texts produced by the NLG system?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Metric based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Are the NLG texts similar to human-written texts?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400" dirty="0">
              <a:latin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Evaluate in real world or in laboratory experiment</a:t>
            </a:r>
          </a:p>
        </p:txBody>
      </p:sp>
    </p:spTree>
    <p:extLst>
      <p:ext uri="{BB962C8B-B14F-4D97-AF65-F5344CB8AC3E}">
        <p14:creationId xmlns:p14="http://schemas.microsoft.com/office/powerpoint/2010/main" val="189444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NLG Evaluations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65</a:t>
            </a:fld>
            <a:endParaRPr lang="en-PH" dirty="0"/>
          </a:p>
        </p:txBody>
      </p:sp>
      <p:graphicFrame>
        <p:nvGraphicFramePr>
          <p:cNvPr id="5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904810"/>
              </p:ext>
            </p:extLst>
          </p:nvPr>
        </p:nvGraphicFramePr>
        <p:xfrm>
          <a:off x="960268" y="1950098"/>
          <a:ext cx="5778772" cy="179546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44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4693">
                  <a:extLst>
                    <a:ext uri="{9D8B030D-6E8A-4147-A177-3AD203B41FA5}">
                      <a16:colId xmlns:a16="http://schemas.microsoft.com/office/drawing/2014/main" val="2161765817"/>
                    </a:ext>
                  </a:extLst>
                </a:gridCol>
                <a:gridCol w="1444693">
                  <a:extLst>
                    <a:ext uri="{9D8B030D-6E8A-4147-A177-3AD203B41FA5}">
                      <a16:colId xmlns:a16="http://schemas.microsoft.com/office/drawing/2014/main" val="872916959"/>
                    </a:ext>
                  </a:extLst>
                </a:gridCol>
              </a:tblGrid>
              <a:tr h="598487">
                <a:tc>
                  <a:txBody>
                    <a:bodyPr/>
                    <a:lstStyle/>
                    <a:p>
                      <a:endParaRPr lang="en-GB" sz="1800" b="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bg1"/>
                          </a:solidFill>
                        </a:rPr>
                        <a:t>Task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bg1"/>
                          </a:solidFill>
                        </a:rPr>
                        <a:t>Ratings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bg1"/>
                          </a:solidFill>
                        </a:rPr>
                        <a:t>Metric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487">
                <a:tc>
                  <a:txBody>
                    <a:bodyPr/>
                    <a:lstStyle/>
                    <a:p>
                      <a:r>
                        <a:rPr lang="en-GB" sz="1600" b="0" i="0" dirty="0"/>
                        <a:t>Real-world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b="0" i="0" dirty="0"/>
                        <a:t>Stop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b="0" i="0" dirty="0"/>
                        <a:t>BT Nurse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b="0" i="0" dirty="0"/>
                        <a:t>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487">
                <a:tc>
                  <a:txBody>
                    <a:bodyPr/>
                    <a:lstStyle/>
                    <a:p>
                      <a:r>
                        <a:rPr lang="en-GB" sz="1600" b="0" i="0" dirty="0"/>
                        <a:t>Laboratory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b="0" i="0" dirty="0"/>
                        <a:t>BT 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b="0" i="0" dirty="0" err="1"/>
                        <a:t>Sumtime</a:t>
                      </a:r>
                      <a:endParaRPr lang="en-GB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b="0" i="1" dirty="0"/>
                        <a:t>weather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31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Task/Outcome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66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Extrinsic evaluation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Measure whether NLG system achieves its goal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Better decision making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Better clinical outcome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Behaviour change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Etc.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Evaluate in real world or in laboratory experiment</a:t>
            </a:r>
          </a:p>
        </p:txBody>
      </p:sp>
    </p:spTree>
    <p:extLst>
      <p:ext uri="{BB962C8B-B14F-4D97-AF65-F5344CB8AC3E}">
        <p14:creationId xmlns:p14="http://schemas.microsoft.com/office/powerpoint/2010/main" val="344711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Real world: STOP smoking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67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STOP system generates personalised smoking-cessation letters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6" y="1975409"/>
            <a:ext cx="7138556" cy="4322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000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STOP experimental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68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Hypothesis: STOP users more likely to quite than controls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Subjects: recruited 2553 smokers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Approached all smokers registered with a set of GPs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1/3 agreed to participate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Material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Three “systems”: STOP, fixed (non-tailored) letter, simple “thank you” letter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STOP letter personalised for each subject, other letters were fixed</a:t>
            </a:r>
          </a:p>
        </p:txBody>
      </p:sp>
    </p:spTree>
    <p:extLst>
      <p:ext uri="{BB962C8B-B14F-4D97-AF65-F5344CB8AC3E}">
        <p14:creationId xmlns:p14="http://schemas.microsoft.com/office/powerpoint/2010/main" val="145138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STOP experimental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69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Procedure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Subjects fill out smoking questionnaire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Subjects receive STOP, non-tailored, or thank-you letter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After 6 months, ask subjects if they have stopped smoking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Verify with saliva sample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Statistics: Chi-square to compare cessation rates in the different groups</a:t>
            </a:r>
          </a:p>
        </p:txBody>
      </p:sp>
    </p:spTree>
    <p:extLst>
      <p:ext uri="{BB962C8B-B14F-4D97-AF65-F5344CB8AC3E}">
        <p14:creationId xmlns:p14="http://schemas.microsoft.com/office/powerpoint/2010/main" val="305724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US" dirty="0"/>
              <a:t>Simple example: Point weather forecast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7</a:t>
            </a:fld>
            <a:endParaRPr lang="en-P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5" y="1553760"/>
            <a:ext cx="8278091" cy="3708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703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STOP: result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70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6-Month cessation rate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STOP letter: 3.5%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Non-tailored letter: 4.4%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Thank-you letter: 2.6%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Note: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More heavy smokers in STOP group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Heavy smokers less likely to quit</a:t>
            </a:r>
          </a:p>
        </p:txBody>
      </p:sp>
    </p:spTree>
    <p:extLst>
      <p:ext uri="{BB962C8B-B14F-4D97-AF65-F5344CB8AC3E}">
        <p14:creationId xmlns:p14="http://schemas.microsoft.com/office/powerpoint/2010/main" val="395118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Comment: Negative result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71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We published as a negative result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Negative results can and should be published!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Ioannidis: lack of negative results is a very bad sign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Negative results can be published: STOP result published in ACL, BMJ, AI Journal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Publish the result of your experiment, even if it isn’t the result you were looking for!</a:t>
            </a:r>
          </a:p>
        </p:txBody>
      </p:sp>
    </p:spTree>
    <p:extLst>
      <p:ext uri="{BB962C8B-B14F-4D97-AF65-F5344CB8AC3E}">
        <p14:creationId xmlns:p14="http://schemas.microsoft.com/office/powerpoint/2010/main" val="410724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72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E Reiter, R Robertson, and L Osman (2003). Lessons from a Failure: Generating Tailored Smoking Cessation Letters. </a:t>
            </a:r>
            <a:r>
              <a:rPr lang="en-GB" sz="2400" i="1" dirty="0">
                <a:latin typeface="Calibri Light" panose="020F0302020204030204" pitchFamily="34" charset="0"/>
              </a:rPr>
              <a:t>Artificial Intelligence</a:t>
            </a:r>
            <a:r>
              <a:rPr lang="en-GB" sz="2400" dirty="0">
                <a:latin typeface="Calibri Light" panose="020F0302020204030204" pitchFamily="34" charset="0"/>
              </a:rPr>
              <a:t> 144:41-58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AS Lennox, LM Osman, E Reiter, R Robertson, J Friend, I McCann, D </a:t>
            </a:r>
            <a:r>
              <a:rPr lang="en-GB" sz="2400" dirty="0" err="1">
                <a:latin typeface="Calibri Light" panose="020F0302020204030204" pitchFamily="34" charset="0"/>
              </a:rPr>
              <a:t>Skatun</a:t>
            </a:r>
            <a:r>
              <a:rPr lang="en-GB" sz="2400" dirty="0">
                <a:latin typeface="Calibri Light" panose="020F0302020204030204" pitchFamily="34" charset="0"/>
              </a:rPr>
              <a:t>, and P </a:t>
            </a:r>
            <a:r>
              <a:rPr lang="en-GB" sz="2400" dirty="0" err="1">
                <a:latin typeface="Calibri Light" panose="020F0302020204030204" pitchFamily="34" charset="0"/>
              </a:rPr>
              <a:t>Donnan</a:t>
            </a:r>
            <a:r>
              <a:rPr lang="en-GB" sz="2400" dirty="0">
                <a:latin typeface="Calibri Light" panose="020F0302020204030204" pitchFamily="34" charset="0"/>
              </a:rPr>
              <a:t> (2001). The Cost-Effectiveness of Computer-Tailored and Non-Tailored Smoking Cessation Letters in General Practice: A Randomised Controlled Trial. </a:t>
            </a:r>
            <a:r>
              <a:rPr lang="en-GB" sz="2400" i="1" dirty="0">
                <a:latin typeface="Calibri Light" panose="020F0302020204030204" pitchFamily="34" charset="0"/>
              </a:rPr>
              <a:t>British Medical Journal </a:t>
            </a:r>
            <a:r>
              <a:rPr lang="en-GB" sz="2400" dirty="0">
                <a:latin typeface="Calibri Light" panose="020F0302020204030204" pitchFamily="34" charset="0"/>
              </a:rPr>
              <a:t>322:1396-1400</a:t>
            </a:r>
          </a:p>
        </p:txBody>
      </p:sp>
    </p:spTree>
    <p:extLst>
      <p:ext uri="{BB962C8B-B14F-4D97-AF65-F5344CB8AC3E}">
        <p14:creationId xmlns:p14="http://schemas.microsoft.com/office/powerpoint/2010/main" val="332503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Laboratory task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Real-world task evaluation is “gold standard” evaluation in many fields, including medicine</a:t>
            </a:r>
          </a:p>
          <a:p>
            <a:r>
              <a:rPr lang="en-GB" sz="2400" dirty="0"/>
              <a:t>But expensive, and can raise ethical issues</a:t>
            </a:r>
          </a:p>
          <a:p>
            <a:r>
              <a:rPr lang="en-GB" sz="2400" dirty="0"/>
              <a:t>Also can be hard to compare alternatives in a controlled way</a:t>
            </a:r>
          </a:p>
          <a:p>
            <a:r>
              <a:rPr lang="en-GB" sz="2400" dirty="0"/>
              <a:t>Alternative is </a:t>
            </a:r>
            <a:r>
              <a:rPr lang="en-GB" sz="2400" i="1" dirty="0"/>
              <a:t>laboratory task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73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08294818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Laboratory evaluation: BT45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74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 err="1">
                <a:latin typeface="Calibri Light" panose="020F0302020204030204" pitchFamily="34" charset="0"/>
              </a:rPr>
              <a:t>Babytalk</a:t>
            </a:r>
            <a:r>
              <a:rPr lang="en-GB" sz="2400" dirty="0">
                <a:latin typeface="Calibri Light" panose="020F0302020204030204" pitchFamily="34" charset="0"/>
              </a:rPr>
              <a:t> BT-45 provided decision support to clinicians making decisions about care of premature babies in neonatal ICU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400" dirty="0">
              <a:latin typeface="Calibri Light" panose="020F030202020403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>
                <a:latin typeface="Calibri Light" panose="020F0302020204030204" pitchFamily="34" charset="0"/>
              </a:rPr>
              <a:t>By 11:00 the baby had been hand-bagged a number of times causing 2 successive bradycardias. She was successfully re-intubated after 2 attempts. The baby was sucked out twice. At 11:02 FIO2 was raised to 79%.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60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BT45 experimental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75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282007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Hypothesis: Clinicians make better decisions from BT45 texts than from standard data visualisations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Subjects: 35 NICU clinicians, junior nurses to senior doctors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Balanced for expertise, not age or gender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Material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24 data sets (scenarios) from historical data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3 examples of 8 conditions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Created 3 presentations of each data set (scenario)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BT45 text, Human text, Visualisation</a:t>
            </a:r>
          </a:p>
        </p:txBody>
      </p:sp>
    </p:spTree>
    <p:extLst>
      <p:ext uri="{BB962C8B-B14F-4D97-AF65-F5344CB8AC3E}">
        <p14:creationId xmlns:p14="http://schemas.microsoft.com/office/powerpoint/2010/main" val="384623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BT45 experimental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76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Procedure: Asked clinicians to look at a presentation and choose intervention (in 3 min)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In experiment room, not in ward!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Compared intervention to gold standard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Decided upon by expert clinicians, no time limit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Latin square design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Analysis: Compare mean decision quality between BT45, human, and visualisation conditions (ANOVA)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Different measures of decision quality</a:t>
            </a:r>
          </a:p>
        </p:txBody>
      </p:sp>
    </p:spTree>
    <p:extLst>
      <p:ext uri="{BB962C8B-B14F-4D97-AF65-F5344CB8AC3E}">
        <p14:creationId xmlns:p14="http://schemas.microsoft.com/office/powerpoint/2010/main" val="92437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Results: BT45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77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Correct (gold-standard) decision made (simplified scoring)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BT45 text: 34%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Human text: 39%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Visualisation: 33%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GB" sz="2400" dirty="0">
              <a:latin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No significant difference between BT45 and Visualisation</a:t>
            </a:r>
          </a:p>
        </p:txBody>
      </p:sp>
    </p:spTree>
    <p:extLst>
      <p:ext uri="{BB962C8B-B14F-4D97-AF65-F5344CB8AC3E}">
        <p14:creationId xmlns:p14="http://schemas.microsoft.com/office/powerpoint/2010/main" val="209475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Comment: Edge cases matter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78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Error analysis: BT45 texts mostly as good as human, but were did poorly when desired intervention was “no action” or “reattach sensors”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System needs to perform well in all cases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“reattach sensor” as well as “increase oxygen level”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In NICU, “no action” is probably most common decision, needs to be handled well!</a:t>
            </a:r>
          </a:p>
        </p:txBody>
      </p:sp>
    </p:spTree>
    <p:extLst>
      <p:ext uri="{BB962C8B-B14F-4D97-AF65-F5344CB8AC3E}">
        <p14:creationId xmlns:p14="http://schemas.microsoft.com/office/powerpoint/2010/main" val="359877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79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F </a:t>
            </a:r>
            <a:r>
              <a:rPr lang="en-GB" sz="2400" dirty="0" err="1">
                <a:latin typeface="Calibri Light" panose="020F0302020204030204" pitchFamily="34" charset="0"/>
              </a:rPr>
              <a:t>Portet</a:t>
            </a:r>
            <a:r>
              <a:rPr lang="en-GB" sz="2400" dirty="0">
                <a:latin typeface="Calibri Light" panose="020F0302020204030204" pitchFamily="34" charset="0"/>
              </a:rPr>
              <a:t>, E Reiter, A Gatt, J Hunter, S Sripada, Y Freer, C Sykes (2009). Automatic Generation of Textual Summaries from Neonatal Intensive Care Data. </a:t>
            </a:r>
            <a:r>
              <a:rPr lang="en-GB" sz="2400" i="1" dirty="0">
                <a:latin typeface="Calibri Light" panose="020F0302020204030204" pitchFamily="34" charset="0"/>
              </a:rPr>
              <a:t>Artificial Intelligence </a:t>
            </a:r>
            <a:r>
              <a:rPr lang="en-GB" sz="2400" dirty="0">
                <a:latin typeface="Calibri Light" panose="020F0302020204030204" pitchFamily="34" charset="0"/>
              </a:rPr>
              <a:t>173:789-816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M. van der </a:t>
            </a:r>
            <a:r>
              <a:rPr lang="en-GB" sz="2400" dirty="0" err="1">
                <a:latin typeface="Calibri Light" panose="020F0302020204030204" pitchFamily="34" charset="0"/>
              </a:rPr>
              <a:t>Meulen</a:t>
            </a:r>
            <a:r>
              <a:rPr lang="en-GB" sz="2400" dirty="0">
                <a:latin typeface="Calibri Light" panose="020F0302020204030204" pitchFamily="34" charset="0"/>
              </a:rPr>
              <a:t>, R. Logie, Y. Freer, C. Sykes, N. McIntosh, J. Hunter (2008). When a graph is poorer than 100 words: a comparison of computerised natural language generation, human generated descriptions and graphical displays in neonatal intensive care.  </a:t>
            </a:r>
            <a:r>
              <a:rPr lang="en-GB" sz="2400" i="1" dirty="0">
                <a:latin typeface="Calibri Light" panose="020F0302020204030204" pitchFamily="34" charset="0"/>
              </a:rPr>
              <a:t>Applied Cognitive Psychology</a:t>
            </a:r>
            <a:r>
              <a:rPr lang="en-GB" sz="2400" dirty="0">
                <a:latin typeface="Calibri Light" panose="020F0302020204030204" pitchFamily="34" charset="0"/>
              </a:rPr>
              <a:t>, 24:77-89</a:t>
            </a:r>
          </a:p>
        </p:txBody>
      </p:sp>
    </p:spTree>
    <p:extLst>
      <p:ext uri="{BB962C8B-B14F-4D97-AF65-F5344CB8AC3E}">
        <p14:creationId xmlns:p14="http://schemas.microsoft.com/office/powerpoint/2010/main" val="137678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altLang="en-US" dirty="0"/>
              <a:t>Complex: </a:t>
            </a:r>
            <a:r>
              <a:rPr lang="en-GB" altLang="en-US" dirty="0" err="1"/>
              <a:t>BabyTalk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8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GB" altLang="en-US" sz="2400" dirty="0">
                <a:latin typeface="Calibri Light" panose="020F0302020204030204" pitchFamily="34" charset="0"/>
              </a:rPr>
              <a:t>Summarised clinical data about premature babies in neonatal ICU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GB" altLang="en-US" sz="2400" dirty="0">
                <a:latin typeface="Calibri Light" panose="020F0302020204030204" pitchFamily="34" charset="0"/>
              </a:rPr>
              <a:t>Input: sensor data; records of actions and observations by medical staff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GB" altLang="en-US" sz="2400" dirty="0">
                <a:latin typeface="Calibri Light" panose="020F0302020204030204" pitchFamily="34" charset="0"/>
              </a:rPr>
              <a:t>Output: multi-paragraph texts, summarised data for different audiences</a:t>
            </a:r>
          </a:p>
        </p:txBody>
      </p:sp>
    </p:spTree>
    <p:extLst>
      <p:ext uri="{BB962C8B-B14F-4D97-AF65-F5344CB8AC3E}">
        <p14:creationId xmlns:p14="http://schemas.microsoft.com/office/powerpoint/2010/main" val="223184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Task/outcome (extrinsic) evaluations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80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Most respected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Especially in broader scientific community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Expensive and time-consuming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Evaluation is of specific system, not generic algorithm or idea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Small changes to BT45 (STOP?) would have significantly changed evaluation result</a:t>
            </a:r>
          </a:p>
        </p:txBody>
      </p:sp>
    </p:spTree>
    <p:extLst>
      <p:ext uri="{BB962C8B-B14F-4D97-AF65-F5344CB8AC3E}">
        <p14:creationId xmlns:p14="http://schemas.microsoft.com/office/powerpoint/2010/main" val="167171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Human Ratings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81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Ask human subjects to assess texts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Readability (linguistic quality)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Accuracy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Usefulness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Often use Likert scale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Strongly agree, agree, undecided, disagree, strongly disagree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Alternative is for subjects to rank texts on above criteria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 err="1">
                <a:latin typeface="Calibri Light" panose="020F0302020204030204" pitchFamily="34" charset="0"/>
              </a:rPr>
              <a:t>Eg</a:t>
            </a:r>
            <a:r>
              <a:rPr lang="en-GB" sz="2400" dirty="0">
                <a:latin typeface="Calibri Light" panose="020F0302020204030204" pitchFamily="34" charset="0"/>
              </a:rPr>
              <a:t>, rank </a:t>
            </a:r>
            <a:r>
              <a:rPr lang="en-GB" sz="2400" dirty="0" err="1">
                <a:latin typeface="Calibri Light" panose="020F0302020204030204" pitchFamily="34" charset="0"/>
              </a:rPr>
              <a:t>SuperGen</a:t>
            </a:r>
            <a:r>
              <a:rPr lang="en-GB" sz="2400" dirty="0">
                <a:latin typeface="Calibri Light" panose="020F0302020204030204" pitchFamily="34" charset="0"/>
              </a:rPr>
              <a:t>, </a:t>
            </a:r>
            <a:r>
              <a:rPr lang="en-GB" sz="2400" dirty="0" err="1">
                <a:latin typeface="Calibri Light" panose="020F0302020204030204" pitchFamily="34" charset="0"/>
              </a:rPr>
              <a:t>Fgen</a:t>
            </a:r>
            <a:r>
              <a:rPr lang="en-GB" sz="2400" dirty="0">
                <a:latin typeface="Calibri Light" panose="020F0302020204030204" pitchFamily="34" charset="0"/>
              </a:rPr>
              <a:t>, Human forecast on usefulness</a:t>
            </a:r>
          </a:p>
        </p:txBody>
      </p:sp>
    </p:spTree>
    <p:extLst>
      <p:ext uri="{BB962C8B-B14F-4D97-AF65-F5344CB8AC3E}">
        <p14:creationId xmlns:p14="http://schemas.microsoft.com/office/powerpoint/2010/main" val="160887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Why use ratings?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Task success criteria are hard to measure</a:t>
            </a:r>
          </a:p>
          <a:p>
            <a:pPr lvl="1"/>
            <a:r>
              <a:rPr lang="en-GB" sz="2400" dirty="0"/>
              <a:t>Humour, entertainment</a:t>
            </a:r>
          </a:p>
          <a:p>
            <a:pPr lvl="1"/>
            <a:r>
              <a:rPr lang="en-GB" sz="2400" dirty="0"/>
              <a:t>Public weather forecast</a:t>
            </a:r>
          </a:p>
          <a:p>
            <a:pPr lvl="2"/>
            <a:r>
              <a:rPr lang="en-GB" sz="2400" dirty="0"/>
              <a:t>“ice cream test” is just one use case</a:t>
            </a:r>
          </a:p>
          <a:p>
            <a:pPr lvl="1"/>
            <a:r>
              <a:rPr lang="en-GB" sz="2400" dirty="0" err="1"/>
              <a:t>etc</a:t>
            </a:r>
            <a:endParaRPr lang="en-GB" sz="2400" dirty="0"/>
          </a:p>
          <a:p>
            <a:r>
              <a:rPr lang="en-GB" sz="2400" dirty="0"/>
              <a:t>Want subjects to focus on generalise beyond a specific systems</a:t>
            </a:r>
          </a:p>
          <a:p>
            <a:r>
              <a:rPr lang="en-GB" sz="2400" dirty="0"/>
              <a:t>Task evaluation is too expensive, time-consuming, </a:t>
            </a:r>
            <a:r>
              <a:rPr lang="en-GB" sz="2400" dirty="0" err="1"/>
              <a:t>etc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82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49889337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Real world: BT-Nurse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83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BT-Nurse generated shift handover reports for NICU nurses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Monotype Sorts" pitchFamily="2" charset="2"/>
              <a:buNone/>
              <a:defRPr/>
            </a:pPr>
            <a:r>
              <a:rPr lang="en-US" sz="2000" b="1" dirty="0">
                <a:latin typeface="Calibri Light" panose="020F0302020204030204" pitchFamily="34" charset="0"/>
              </a:rPr>
              <a:t>Respiratory Support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Monotype Sorts" pitchFamily="2" charset="2"/>
              <a:buNone/>
              <a:defRPr/>
            </a:pPr>
            <a:r>
              <a:rPr lang="en-US" sz="2000" b="1" dirty="0">
                <a:latin typeface="Calibri Light" panose="020F0302020204030204" pitchFamily="34" charset="0"/>
              </a:rPr>
              <a:t>Current Status</a:t>
            </a:r>
          </a:p>
          <a:p>
            <a:pPr marL="800100" lvl="2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Monotype Sorts" pitchFamily="2" charset="2"/>
              <a:buNone/>
              <a:defRPr/>
            </a:pPr>
            <a:r>
              <a:rPr lang="en-US" sz="2000" dirty="0">
                <a:latin typeface="Calibri Light" panose="020F0302020204030204" pitchFamily="34" charset="0"/>
              </a:rPr>
              <a:t>	…</a:t>
            </a:r>
          </a:p>
          <a:p>
            <a:pPr marL="800100" lvl="2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Monotype Sorts" pitchFamily="2" charset="2"/>
              <a:buNone/>
              <a:defRPr/>
            </a:pPr>
            <a:r>
              <a:rPr lang="en-US" sz="2000" dirty="0">
                <a:latin typeface="Calibri Light" panose="020F0302020204030204" pitchFamily="34" charset="0"/>
              </a:rPr>
              <a:t>	SaO2 is variable within the acceptable range and there have been some desaturations.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Monotype Sorts" pitchFamily="2" charset="2"/>
              <a:buNone/>
              <a:defRPr/>
            </a:pPr>
            <a:r>
              <a:rPr lang="en-US" sz="2000" dirty="0">
                <a:latin typeface="Calibri Light" panose="020F0302020204030204" pitchFamily="34" charset="0"/>
              </a:rPr>
              <a:t>…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Monotype Sorts" pitchFamily="2" charset="2"/>
              <a:buNone/>
              <a:defRPr/>
            </a:pPr>
            <a:r>
              <a:rPr lang="en-US" sz="2000" b="1" dirty="0">
                <a:latin typeface="Calibri Light" panose="020F0302020204030204" pitchFamily="34" charset="0"/>
              </a:rPr>
              <a:t>Events During the Shift</a:t>
            </a:r>
          </a:p>
          <a:p>
            <a:pPr marL="800100" lvl="2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Monotype Sorts" pitchFamily="2" charset="2"/>
              <a:buNone/>
              <a:defRPr/>
            </a:pPr>
            <a:r>
              <a:rPr lang="en-US" sz="2000" dirty="0">
                <a:latin typeface="Calibri Light" panose="020F0302020204030204" pitchFamily="34" charset="0"/>
              </a:rPr>
              <a:t>	A blood gas was taken at around 19:45. Parameters were acceptable. pH was 7.18. CO2 	was 7.71 </a:t>
            </a:r>
            <a:r>
              <a:rPr lang="en-US" sz="2000" dirty="0" err="1">
                <a:latin typeface="Calibri Light" panose="020F0302020204030204" pitchFamily="34" charset="0"/>
              </a:rPr>
              <a:t>kPa</a:t>
            </a:r>
            <a:r>
              <a:rPr lang="en-US" sz="2000" dirty="0">
                <a:latin typeface="Calibri Light" panose="020F0302020204030204" pitchFamily="34" charset="0"/>
              </a:rPr>
              <a:t>. BE was -4.8 </a:t>
            </a:r>
            <a:r>
              <a:rPr lang="en-US" sz="2000" dirty="0" err="1">
                <a:latin typeface="Calibri Light" panose="020F0302020204030204" pitchFamily="34" charset="0"/>
              </a:rPr>
              <a:t>mmol</a:t>
            </a:r>
            <a:r>
              <a:rPr lang="en-US" sz="2000" dirty="0">
                <a:latin typeface="Calibri Light" panose="020F0302020204030204" pitchFamily="34" charset="0"/>
              </a:rPr>
              <a:t>/ L.</a:t>
            </a:r>
            <a:endParaRPr lang="en-GB" sz="2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66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BT-Nurse: Experimental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84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Hypothesis: NICU nurses will find BT-Nurse texts to be understandable, accurate, and helpful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Not measuring medical outcome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Subjects: NICU nurses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165 trials, where a nurse read a BT-Nurse texts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54 nurses, most participated in multiple trials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Material: BT-Nurse texts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No control/baseline</a:t>
            </a:r>
          </a:p>
        </p:txBody>
      </p:sp>
    </p:spTree>
    <p:extLst>
      <p:ext uri="{BB962C8B-B14F-4D97-AF65-F5344CB8AC3E}">
        <p14:creationId xmlns:p14="http://schemas.microsoft.com/office/powerpoint/2010/main" val="285112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BT-Nurse: Experimental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85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20208" y="1157316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Procedure (for incoming nurses)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Research nurse vetted BT-Nurse text, to screen out texts which could harm patient care (ethics)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In fact no BT-Nurse texts were screened out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Duty nurse read BT-Nurse text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Nurse rated texts understandable, accurate, helpful (3-pt)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Analysis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Percentage of nurses that rated texts understandable, </a:t>
            </a:r>
            <a:r>
              <a:rPr lang="en-GB" sz="2400" dirty="0" err="1">
                <a:latin typeface="Calibri Light" panose="020F0302020204030204" pitchFamily="34" charset="0"/>
              </a:rPr>
              <a:t>etc</a:t>
            </a:r>
            <a:endParaRPr lang="en-GB" sz="2400" dirty="0">
              <a:latin typeface="Calibri Light" panose="020F0302020204030204" pitchFamily="34" charset="0"/>
            </a:endParaRP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Use chi-square for significance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Quantitative summary of free-text comments</a:t>
            </a:r>
          </a:p>
        </p:txBody>
      </p:sp>
    </p:spTree>
    <p:extLst>
      <p:ext uri="{BB962C8B-B14F-4D97-AF65-F5344CB8AC3E}">
        <p14:creationId xmlns:p14="http://schemas.microsoft.com/office/powerpoint/2010/main" val="289674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BT-Nurse: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86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Calibri Light" panose="020F0302020204030204" pitchFamily="34" charset="0"/>
              </a:rPr>
              <a:t>Numerical results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 Light" panose="020F0302020204030204" pitchFamily="34" charset="0"/>
              </a:rPr>
              <a:t>90% of texts understandable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 Light" panose="020F0302020204030204" pitchFamily="34" charset="0"/>
              </a:rPr>
              <a:t>70% of texts accurate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 Light" panose="020F0302020204030204" pitchFamily="34" charset="0"/>
              </a:rPr>
              <a:t>60% of texts helpful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 Light" panose="020F0302020204030204" pitchFamily="34" charset="0"/>
              </a:rPr>
              <a:t>[no texts rejected as potentially harmful]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 Light" panose="020F0302020204030204" pitchFamily="34" charset="0"/>
              </a:rPr>
              <a:t>All numbers are statistically significant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Calibri Light" panose="020F0302020204030204" pitchFamily="34" charset="0"/>
              </a:rPr>
              <a:t>Many free-text comments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 Light" panose="020F0302020204030204" pitchFamily="34" charset="0"/>
              </a:rPr>
              <a:t>Most common was request for more content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 Light" panose="020F0302020204030204" pitchFamily="34" charset="0"/>
              </a:rPr>
              <a:t>A few “really helped me” comments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 Light" panose="020F0302020204030204" pitchFamily="34" charset="0"/>
              </a:rPr>
              <a:t>Some comments highlighted software bugs</a:t>
            </a:r>
          </a:p>
        </p:txBody>
      </p:sp>
    </p:spTree>
    <p:extLst>
      <p:ext uri="{BB962C8B-B14F-4D97-AF65-F5344CB8AC3E}">
        <p14:creationId xmlns:p14="http://schemas.microsoft.com/office/powerpoint/2010/main" val="184272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Comments: Fix the bugs!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87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Fix the bugs before you evaluate!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“Boring” engineering, but you’ll get poor results if you don’t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Note BT-Nurse bugs impacted ratings, but did not damage patient care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 err="1">
                <a:latin typeface="Calibri Light" panose="020F0302020204030204" pitchFamily="34" charset="0"/>
              </a:rPr>
              <a:t>Babytalk</a:t>
            </a:r>
            <a:r>
              <a:rPr lang="en-GB" sz="2400" dirty="0">
                <a:latin typeface="Calibri Light" panose="020F0302020204030204" pitchFamily="34" charset="0"/>
              </a:rPr>
              <a:t> was a university research project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 err="1">
                <a:latin typeface="Calibri Light" panose="020F0302020204030204" pitchFamily="34" charset="0"/>
              </a:rPr>
              <a:t>Arria</a:t>
            </a:r>
            <a:r>
              <a:rPr lang="en-GB" sz="2400" dirty="0">
                <a:latin typeface="Calibri Light" panose="020F0302020204030204" pitchFamily="34" charset="0"/>
              </a:rPr>
              <a:t> puts a lot of effort into testing and quality assurance!</a:t>
            </a:r>
          </a:p>
        </p:txBody>
      </p:sp>
    </p:spTree>
    <p:extLst>
      <p:ext uri="{BB962C8B-B14F-4D97-AF65-F5344CB8AC3E}">
        <p14:creationId xmlns:p14="http://schemas.microsoft.com/office/powerpoint/2010/main" val="50597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88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J Hunter, Y Freer, A Gatt, E Reiter, S Sripada, C Sykes, D </a:t>
            </a:r>
            <a:r>
              <a:rPr lang="en-GB" sz="2400" dirty="0" err="1">
                <a:latin typeface="Calibri Light" panose="020F0302020204030204" pitchFamily="34" charset="0"/>
              </a:rPr>
              <a:t>Westwater</a:t>
            </a:r>
            <a:r>
              <a:rPr lang="en-GB" sz="2400" dirty="0">
                <a:latin typeface="Calibri Light" panose="020F0302020204030204" pitchFamily="34" charset="0"/>
              </a:rPr>
              <a:t> (2011). BT-Nurse: Computer Generation of Natural Language Shift Summaries from Complex Heterogeneous Medical Data. </a:t>
            </a:r>
            <a:r>
              <a:rPr lang="en-GB" sz="2400" i="1" dirty="0">
                <a:latin typeface="Calibri Light" panose="020F0302020204030204" pitchFamily="34" charset="0"/>
              </a:rPr>
              <a:t>Journal of the American Medical Informatics Association </a:t>
            </a:r>
            <a:r>
              <a:rPr lang="en-GB" sz="2400" dirty="0">
                <a:latin typeface="Calibri Light" panose="020F0302020204030204" pitchFamily="34" charset="0"/>
              </a:rPr>
              <a:t>18:621-62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J Hunter, Y Freer, A Gatt, E Reiter, S Sripada, C Sykes (2012). Automatic generation of natural language nursing shift summaries in neonatal intensive care: BT-Nurse. </a:t>
            </a:r>
            <a:r>
              <a:rPr lang="en-GB" sz="2400" i="1" dirty="0">
                <a:latin typeface="Calibri Light" panose="020F0302020204030204" pitchFamily="34" charset="0"/>
              </a:rPr>
              <a:t>Artificial Intelligence in Medicine</a:t>
            </a:r>
            <a:r>
              <a:rPr lang="en-GB" sz="2400" dirty="0">
                <a:latin typeface="Calibri Light" panose="020F0302020204030204" pitchFamily="34" charset="0"/>
              </a:rPr>
              <a:t> 56:157–172 </a:t>
            </a:r>
          </a:p>
        </p:txBody>
      </p:sp>
    </p:spTree>
    <p:extLst>
      <p:ext uri="{BB962C8B-B14F-4D97-AF65-F5344CB8AC3E}">
        <p14:creationId xmlns:p14="http://schemas.microsoft.com/office/powerpoint/2010/main" val="357976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Laboratory ratings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Laboratory study can be cheaper and quicker</a:t>
            </a:r>
          </a:p>
          <a:p>
            <a:r>
              <a:rPr lang="en-GB" sz="2400" dirty="0"/>
              <a:t>Easier to compare alternatives in a controlled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89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714753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altLang="en-US" dirty="0" err="1"/>
              <a:t>Babytalk</a:t>
            </a:r>
            <a:r>
              <a:rPr lang="en-GB" altLang="en-US" dirty="0"/>
              <a:t>: Neonatal ICU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9</a:t>
            </a:fld>
            <a:endParaRPr lang="en-P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936" y="1407671"/>
            <a:ext cx="5798128" cy="4410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245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Laboratory experiment: </a:t>
            </a:r>
            <a:r>
              <a:rPr lang="en-GB" dirty="0" err="1"/>
              <a:t>Sumtime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90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9335" y="137160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>
                <a:latin typeface="Calibri Light" panose="020F0302020204030204" pitchFamily="34" charset="0"/>
              </a:rPr>
              <a:t>Marine weather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>
                <a:latin typeface="Calibri Light" panose="020F0302020204030204" pitchFamily="34" charset="0"/>
              </a:rPr>
              <a:t>forecasts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400" dirty="0"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824" t="21496" r="29041" b="11395"/>
          <a:stretch/>
        </p:blipFill>
        <p:spPr>
          <a:xfrm>
            <a:off x="2576946" y="1106604"/>
            <a:ext cx="5571460" cy="536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4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 err="1"/>
              <a:t>Sumtime</a:t>
            </a:r>
            <a:r>
              <a:rPr lang="en-GB" dirty="0"/>
              <a:t>: Experimental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91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9335" y="137160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Calibri Light" panose="020F0302020204030204" pitchFamily="34" charset="0"/>
              </a:rPr>
              <a:t>Hypothesis: Users prefer </a:t>
            </a:r>
            <a:r>
              <a:rPr lang="en-GB" sz="2000" dirty="0" err="1">
                <a:latin typeface="Calibri Light" panose="020F0302020204030204" pitchFamily="34" charset="0"/>
              </a:rPr>
              <a:t>SumTime</a:t>
            </a:r>
            <a:r>
              <a:rPr lang="en-GB" sz="2000" dirty="0">
                <a:latin typeface="Calibri Light" panose="020F0302020204030204" pitchFamily="34" charset="0"/>
              </a:rPr>
              <a:t> texts over human texts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Calibri Light" panose="020F0302020204030204" pitchFamily="34" charset="0"/>
              </a:rPr>
              <a:t>Subjects: 73 people who read marine forecasts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Calibri Light" panose="020F0302020204030204" pitchFamily="34" charset="0"/>
              </a:rPr>
              <a:t>Recruited via contacts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Calibri Light" panose="020F0302020204030204" pitchFamily="34" charset="0"/>
              </a:rPr>
              <a:t>Material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Calibri Light" panose="020F0302020204030204" pitchFamily="34" charset="0"/>
              </a:rPr>
              <a:t>Chose 5 weather data sets (scenarios) from historical data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Calibri Light" panose="020F0302020204030204" pitchFamily="34" charset="0"/>
              </a:rPr>
              <a:t>Created 3 presentations of each scenario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 err="1">
                <a:latin typeface="Calibri Light" panose="020F0302020204030204" pitchFamily="34" charset="0"/>
              </a:rPr>
              <a:t>Sumtime</a:t>
            </a:r>
            <a:r>
              <a:rPr lang="en-GB" sz="2000" dirty="0">
                <a:latin typeface="Calibri Light" panose="020F0302020204030204" pitchFamily="34" charset="0"/>
              </a:rPr>
              <a:t> text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 Light" panose="020F0302020204030204" pitchFamily="34" charset="0"/>
              </a:rPr>
              <a:t>Human texts (actual forecaster text)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 Light" panose="020F0302020204030204" pitchFamily="34" charset="0"/>
              </a:rPr>
              <a:t>Hybrid: Human content, </a:t>
            </a:r>
            <a:r>
              <a:rPr lang="en-GB" sz="2000" dirty="0" err="1">
                <a:latin typeface="Calibri Light" panose="020F0302020204030204" pitchFamily="34" charset="0"/>
              </a:rPr>
              <a:t>SumTime</a:t>
            </a:r>
            <a:r>
              <a:rPr lang="en-GB" sz="2000" dirty="0">
                <a:latin typeface="Calibri Light" panose="020F0302020204030204" pitchFamily="34" charset="0"/>
              </a:rPr>
              <a:t> language</a:t>
            </a:r>
          </a:p>
          <a:p>
            <a:pPr lvl="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 Light" panose="020F0302020204030204" pitchFamily="34" charset="0"/>
              </a:rPr>
              <a:t>Want to assess value of microplanning without doc planning</a:t>
            </a:r>
          </a:p>
        </p:txBody>
      </p:sp>
    </p:spTree>
    <p:extLst>
      <p:ext uri="{BB962C8B-B14F-4D97-AF65-F5344CB8AC3E}">
        <p14:creationId xmlns:p14="http://schemas.microsoft.com/office/powerpoint/2010/main" val="402301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 err="1"/>
              <a:t>Sumtime</a:t>
            </a:r>
            <a:r>
              <a:rPr lang="en-GB" dirty="0"/>
              <a:t>: Experimental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92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9335" y="137160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Procedure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Subjects shown 2 of the 3 possible variants of a scenario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Asking which variant was more readable, most accurate, most appropriate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Online or on Word document (hard copy or electronic)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Sailors could fill out whilst at sea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Analysis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Chi-square to see if preferences significant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000" dirty="0">
              <a:latin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000" dirty="0">
              <a:latin typeface="Calibri Light" panose="020F03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GB" sz="20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32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Results: </a:t>
            </a:r>
            <a:r>
              <a:rPr lang="en-GB" dirty="0" err="1"/>
              <a:t>Sumtime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93</a:t>
            </a:fld>
            <a:endParaRPr lang="en-PH" dirty="0"/>
          </a:p>
        </p:txBody>
      </p:sp>
      <p:graphicFrame>
        <p:nvGraphicFramePr>
          <p:cNvPr id="7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059699"/>
              </p:ext>
            </p:extLst>
          </p:nvPr>
        </p:nvGraphicFramePr>
        <p:xfrm>
          <a:off x="960268" y="1776554"/>
          <a:ext cx="7223465" cy="16379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35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6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943">
                  <a:extLst>
                    <a:ext uri="{9D8B030D-6E8A-4147-A177-3AD203B41FA5}">
                      <a16:colId xmlns:a16="http://schemas.microsoft.com/office/drawing/2014/main" val="2161765817"/>
                    </a:ext>
                  </a:extLst>
                </a:gridCol>
                <a:gridCol w="1246943">
                  <a:extLst>
                    <a:ext uri="{9D8B030D-6E8A-4147-A177-3AD203B41FA5}">
                      <a16:colId xmlns:a16="http://schemas.microsoft.com/office/drawing/2014/main" val="872916959"/>
                    </a:ext>
                  </a:extLst>
                </a:gridCol>
                <a:gridCol w="1246943">
                  <a:extLst>
                    <a:ext uri="{9D8B030D-6E8A-4147-A177-3AD203B41FA5}">
                      <a16:colId xmlns:a16="http://schemas.microsoft.com/office/drawing/2014/main" val="3137554638"/>
                    </a:ext>
                  </a:extLst>
                </a:gridCol>
              </a:tblGrid>
              <a:tr h="4094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Question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0" dirty="0" err="1">
                          <a:solidFill>
                            <a:schemeClr val="bg1"/>
                          </a:solidFill>
                        </a:rPr>
                        <a:t>SumTime</a:t>
                      </a:r>
                      <a:endParaRPr lang="en-GB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Human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same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p value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483">
                <a:tc>
                  <a:txBody>
                    <a:bodyPr/>
                    <a:lstStyle/>
                    <a:p>
                      <a:r>
                        <a:rPr lang="en-GB" sz="1600" b="0" dirty="0"/>
                        <a:t>More appropriate?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b="0" dirty="0"/>
                        <a:t>43%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27%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30%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b="0" dirty="0"/>
                        <a:t>0.021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483">
                <a:tc>
                  <a:txBody>
                    <a:bodyPr/>
                    <a:lstStyle/>
                    <a:p>
                      <a:r>
                        <a:rPr lang="en-GB" sz="1600" b="0" dirty="0"/>
                        <a:t>More accurate?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51%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33%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15%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b="0" dirty="0"/>
                        <a:t>0.011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483">
                <a:tc>
                  <a:txBody>
                    <a:bodyPr/>
                    <a:lstStyle/>
                    <a:p>
                      <a:r>
                        <a:rPr lang="en-GB" sz="1600" b="0" dirty="0"/>
                        <a:t>Easier to read?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41%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36%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23%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b="0" dirty="0"/>
                        <a:t>&gt;0.1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285632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27033" y="1332672"/>
            <a:ext cx="2689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rgbClr val="3C3C3B"/>
                </a:solidFill>
              </a:rPr>
              <a:t>SumTime</a:t>
            </a:r>
            <a:r>
              <a:rPr lang="en-GB" dirty="0">
                <a:solidFill>
                  <a:srgbClr val="3C3C3B"/>
                </a:solidFill>
              </a:rPr>
              <a:t> vs. human texts</a:t>
            </a:r>
          </a:p>
        </p:txBody>
      </p:sp>
      <p:graphicFrame>
        <p:nvGraphicFramePr>
          <p:cNvPr id="9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7415964"/>
              </p:ext>
            </p:extLst>
          </p:nvPr>
        </p:nvGraphicFramePr>
        <p:xfrm>
          <a:off x="960268" y="4035653"/>
          <a:ext cx="7223465" cy="16379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35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6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943">
                  <a:extLst>
                    <a:ext uri="{9D8B030D-6E8A-4147-A177-3AD203B41FA5}">
                      <a16:colId xmlns:a16="http://schemas.microsoft.com/office/drawing/2014/main" val="2161765817"/>
                    </a:ext>
                  </a:extLst>
                </a:gridCol>
                <a:gridCol w="1246943">
                  <a:extLst>
                    <a:ext uri="{9D8B030D-6E8A-4147-A177-3AD203B41FA5}">
                      <a16:colId xmlns:a16="http://schemas.microsoft.com/office/drawing/2014/main" val="872916959"/>
                    </a:ext>
                  </a:extLst>
                </a:gridCol>
                <a:gridCol w="1246943">
                  <a:extLst>
                    <a:ext uri="{9D8B030D-6E8A-4147-A177-3AD203B41FA5}">
                      <a16:colId xmlns:a16="http://schemas.microsoft.com/office/drawing/2014/main" val="3137554638"/>
                    </a:ext>
                  </a:extLst>
                </a:gridCol>
              </a:tblGrid>
              <a:tr h="4094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Question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Hybrid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Human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same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p value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483">
                <a:tc>
                  <a:txBody>
                    <a:bodyPr/>
                    <a:lstStyle/>
                    <a:p>
                      <a:r>
                        <a:rPr lang="en-GB" sz="1600" b="0" dirty="0"/>
                        <a:t>More appropriate?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b="0" dirty="0"/>
                        <a:t>38%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28%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34%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b="0" dirty="0"/>
                        <a:t>0.1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483">
                <a:tc>
                  <a:txBody>
                    <a:bodyPr/>
                    <a:lstStyle/>
                    <a:p>
                      <a:r>
                        <a:rPr lang="en-GB" sz="1600" b="0" dirty="0"/>
                        <a:t>More accurate?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45%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36%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19%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b="0" dirty="0"/>
                        <a:t>0.1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483">
                <a:tc>
                  <a:txBody>
                    <a:bodyPr/>
                    <a:lstStyle/>
                    <a:p>
                      <a:r>
                        <a:rPr lang="en-GB" sz="1600" b="0" dirty="0"/>
                        <a:t>Easier to read?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51%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17%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33%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b="0" dirty="0"/>
                        <a:t>&gt;0.0001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285632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27033" y="3591771"/>
            <a:ext cx="2689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Hybrid vs. human texts</a:t>
            </a:r>
          </a:p>
        </p:txBody>
      </p:sp>
    </p:spTree>
    <p:extLst>
      <p:ext uri="{BB962C8B-B14F-4D97-AF65-F5344CB8AC3E}">
        <p14:creationId xmlns:p14="http://schemas.microsoft.com/office/powerpoint/2010/main" val="160875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Comment: Better Than Human!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94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NLG systems can produce texts which are better than human texts!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I.e. better than texts written by humans of average ability writing under time pressure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Exciting!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Finding has been replicated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Unusual in NLP</a:t>
            </a:r>
          </a:p>
        </p:txBody>
      </p:sp>
    </p:spTree>
    <p:extLst>
      <p:ext uri="{BB962C8B-B14F-4D97-AF65-F5344CB8AC3E}">
        <p14:creationId xmlns:p14="http://schemas.microsoft.com/office/powerpoint/2010/main" val="178377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95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E Reiter, S Sripada, J Hunter, J Yu, and I Davy (2005). Choosing Words in Computer-Generated Weather Forecasts. </a:t>
            </a:r>
            <a:r>
              <a:rPr lang="en-GB" sz="2400" i="1" dirty="0">
                <a:latin typeface="Calibri Light" panose="020F0302020204030204" pitchFamily="34" charset="0"/>
              </a:rPr>
              <a:t>Artificial Intelligence</a:t>
            </a:r>
            <a:r>
              <a:rPr lang="en-GB" sz="2400" dirty="0">
                <a:latin typeface="Calibri Light" panose="020F0302020204030204" pitchFamily="34" charset="0"/>
              </a:rPr>
              <a:t> 167:137-169. </a:t>
            </a:r>
          </a:p>
        </p:txBody>
      </p:sp>
    </p:spTree>
    <p:extLst>
      <p:ext uri="{BB962C8B-B14F-4D97-AF65-F5344CB8AC3E}">
        <p14:creationId xmlns:p14="http://schemas.microsoft.com/office/powerpoint/2010/main" val="51242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Laboratory ratings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96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1199" y="137160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Calibri Light" panose="020F0302020204030204" pitchFamily="34" charset="0"/>
              </a:rPr>
              <a:t>Probably most common type in NLG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 Light" panose="020F0302020204030204" pitchFamily="34" charset="0"/>
              </a:rPr>
              <a:t>Easiest and quickest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 Light" panose="020F0302020204030204" pitchFamily="34" charset="0"/>
              </a:rPr>
              <a:t>Well accepted in NLP literature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 Light" panose="020F0302020204030204" pitchFamily="34" charset="0"/>
              </a:rPr>
              <a:t>Less well accepted outside NLP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 Light" panose="020F0302020204030204" pitchFamily="34" charset="0"/>
              </a:rPr>
              <a:t>Don’t try to publish this in a medical journal/conference!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Calibri Light" panose="020F0302020204030204" pitchFamily="34" charset="0"/>
              </a:rPr>
              <a:t>We know these may disagree with results of task performance </a:t>
            </a:r>
            <a:r>
              <a:rPr lang="en-GB" sz="2000" dirty="0" err="1">
                <a:latin typeface="Calibri Light" panose="020F0302020204030204" pitchFamily="34" charset="0"/>
              </a:rPr>
              <a:t>eval</a:t>
            </a:r>
            <a:r>
              <a:rPr lang="en-GB" sz="2000" dirty="0">
                <a:latin typeface="Calibri Light" panose="020F0302020204030204" pitchFamily="34" charset="0"/>
              </a:rPr>
              <a:t>!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 Light" panose="020F0302020204030204" pitchFamily="34" charset="0"/>
              </a:rPr>
              <a:t>Earlier </a:t>
            </a:r>
            <a:r>
              <a:rPr lang="en-GB" sz="2000" dirty="0" err="1">
                <a:latin typeface="Calibri Light" panose="020F0302020204030204" pitchFamily="34" charset="0"/>
              </a:rPr>
              <a:t>Babytalk</a:t>
            </a:r>
            <a:r>
              <a:rPr lang="en-GB" sz="2000" dirty="0">
                <a:latin typeface="Calibri Light" panose="020F0302020204030204" pitchFamily="34" charset="0"/>
              </a:rPr>
              <a:t> experiment, comparing text to visualisation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 Light" panose="020F0302020204030204" pitchFamily="34" charset="0"/>
              </a:rPr>
              <a:t>Doctors preferred visualisations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 Light" panose="020F0302020204030204" pitchFamily="34" charset="0"/>
              </a:rPr>
              <a:t>Doctors made better decisions from text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0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50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Human Evaluations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97</a:t>
            </a:fld>
            <a:endParaRPr lang="en-PH" dirty="0"/>
          </a:p>
        </p:txBody>
      </p:sp>
      <p:graphicFrame>
        <p:nvGraphicFramePr>
          <p:cNvPr id="6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742516"/>
              </p:ext>
            </p:extLst>
          </p:nvPr>
        </p:nvGraphicFramePr>
        <p:xfrm>
          <a:off x="960268" y="1784804"/>
          <a:ext cx="6994122" cy="122844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31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1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1374">
                  <a:extLst>
                    <a:ext uri="{9D8B030D-6E8A-4147-A177-3AD203B41FA5}">
                      <a16:colId xmlns:a16="http://schemas.microsoft.com/office/drawing/2014/main" val="2161765817"/>
                    </a:ext>
                  </a:extLst>
                </a:gridCol>
              </a:tblGrid>
              <a:tr h="4094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Task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Ratings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483">
                <a:tc>
                  <a:txBody>
                    <a:bodyPr/>
                    <a:lstStyle/>
                    <a:p>
                      <a:r>
                        <a:rPr lang="en-GB" sz="1600" b="0" dirty="0"/>
                        <a:t>Real-world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b="0" dirty="0"/>
                        <a:t>Most meaningful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intermediate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483">
                <a:tc>
                  <a:txBody>
                    <a:bodyPr/>
                    <a:lstStyle/>
                    <a:p>
                      <a:r>
                        <a:rPr lang="en-GB" sz="1600" b="0" dirty="0"/>
                        <a:t>Laboratory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intermediate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b="0" dirty="0"/>
                        <a:t>Least meaningful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577563"/>
              </p:ext>
            </p:extLst>
          </p:nvPr>
        </p:nvGraphicFramePr>
        <p:xfrm>
          <a:off x="960268" y="3549076"/>
          <a:ext cx="6994122" cy="122844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31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4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8700">
                  <a:extLst>
                    <a:ext uri="{9D8B030D-6E8A-4147-A177-3AD203B41FA5}">
                      <a16:colId xmlns:a16="http://schemas.microsoft.com/office/drawing/2014/main" val="2161765817"/>
                    </a:ext>
                  </a:extLst>
                </a:gridCol>
              </a:tblGrid>
              <a:tr h="4094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Task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Ratings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483">
                <a:tc>
                  <a:txBody>
                    <a:bodyPr/>
                    <a:lstStyle/>
                    <a:p>
                      <a:r>
                        <a:rPr lang="en-GB" sz="1600" b="0" dirty="0"/>
                        <a:t>Real-world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b="0" dirty="0"/>
                        <a:t>Most expensive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intermediate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483">
                <a:tc>
                  <a:txBody>
                    <a:bodyPr/>
                    <a:lstStyle/>
                    <a:p>
                      <a:r>
                        <a:rPr lang="en-GB" sz="1600" b="0" dirty="0"/>
                        <a:t>Laboratory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intermediate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b="0" dirty="0"/>
                        <a:t>Cheapest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33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Metric-based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98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Create a gold standard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Input data for NLG system (scenarios)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Desired output text (usually human-written)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Calibri Light" panose="020F0302020204030204" pitchFamily="34" charset="0"/>
              </a:rPr>
              <a:t>Ideally multiple “reference” texts specified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Run NLG system on above data sets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Compare output to gold standard output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Calibri Light" panose="020F0302020204030204" pitchFamily="34" charset="0"/>
              </a:rPr>
              <a:t>Various metrics, such as BLEU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Widely used in machine translation</a:t>
            </a:r>
          </a:p>
        </p:txBody>
      </p:sp>
    </p:spTree>
    <p:extLst>
      <p:ext uri="{BB962C8B-B14F-4D97-AF65-F5344CB8AC3E}">
        <p14:creationId xmlns:p14="http://schemas.microsoft.com/office/powerpoint/2010/main" val="329085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228600"/>
            <a:ext cx="8397933" cy="1143000"/>
          </a:xfrm>
        </p:spPr>
        <p:txBody>
          <a:bodyPr>
            <a:normAutofit/>
          </a:bodyPr>
          <a:lstStyle/>
          <a:p>
            <a:r>
              <a:rPr lang="en-GB" dirty="0"/>
              <a:t>Metric evaluation: Experimental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489E-930D-40E8-9840-CBC5B67266D0}" type="slidenum">
              <a:rPr lang="en-PH" smtClean="0"/>
              <a:pPr/>
              <a:t>99</a:t>
            </a:fld>
            <a:endParaRPr lang="en-P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7472" y="1427480"/>
            <a:ext cx="8381660" cy="44957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SzPct val="80000"/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Hypothesis: System A texts more similar to gold standard texts than system B texts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Subjects: none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Material: Scenarios and gold standard texts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Ideally multiple gold standard texts for each scenario, since information can be communicated in several ways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Procedure: Use scoring metric such as BLEU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 Light" panose="020F0302020204030204" pitchFamily="34" charset="0"/>
              </a:rPr>
              <a:t>Statistics: specialised</a:t>
            </a:r>
          </a:p>
        </p:txBody>
      </p:sp>
    </p:spTree>
    <p:extLst>
      <p:ext uri="{BB962C8B-B14F-4D97-AF65-F5344CB8AC3E}">
        <p14:creationId xmlns:p14="http://schemas.microsoft.com/office/powerpoint/2010/main" val="372359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2"/>
    </mc:Choice>
    <mc:Fallback xmlns:mv="urn:schemas-microsoft-com:mac:vml" xmlns="">
      <p:transition spd="slow" advTm="61132"/>
    </mc:Fallback>
  </mc:AlternateContent>
</p:sld>
</file>

<file path=ppt/theme/theme1.xml><?xml version="1.0" encoding="utf-8"?>
<a:theme xmlns:a="http://schemas.openxmlformats.org/drawingml/2006/main" name="Arria 2014-09">
  <a:themeElements>
    <a:clrScheme name="Custom 9">
      <a:dk1>
        <a:srgbClr val="505150"/>
      </a:dk1>
      <a:lt1>
        <a:srgbClr val="FFFFFF"/>
      </a:lt1>
      <a:dk2>
        <a:srgbClr val="FFFFFF"/>
      </a:dk2>
      <a:lt2>
        <a:srgbClr val="FFFFFF"/>
      </a:lt2>
      <a:accent1>
        <a:srgbClr val="002F3E"/>
      </a:accent1>
      <a:accent2>
        <a:srgbClr val="204373"/>
      </a:accent2>
      <a:accent3>
        <a:srgbClr val="EBF5F0"/>
      </a:accent3>
      <a:accent4>
        <a:srgbClr val="004C5F"/>
      </a:accent4>
      <a:accent5>
        <a:srgbClr val="4BACC6"/>
      </a:accent5>
      <a:accent6>
        <a:srgbClr val="E09745"/>
      </a:accent6>
      <a:hlink>
        <a:srgbClr val="0084AD"/>
      </a:hlink>
      <a:folHlink>
        <a:srgbClr val="0084A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ria PowerPoint.pptx" id="{685A3EB0-6472-4E4A-A382-820CD34847AB}" vid="{A77F2A38-7233-4FA5-BFF1-0F5190E1D1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10994</TotalTime>
  <Words>6207</Words>
  <Application>Microsoft Office PowerPoint</Application>
  <PresentationFormat>On-screen Show (4:3)</PresentationFormat>
  <Paragraphs>1054</Paragraphs>
  <Slides>138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138</vt:i4>
      </vt:variant>
    </vt:vector>
  </HeadingPairs>
  <TitlesOfParts>
    <vt:vector size="148" baseType="lpstr">
      <vt:lpstr>Arial</vt:lpstr>
      <vt:lpstr>Calibri</vt:lpstr>
      <vt:lpstr>Calibri Light</vt:lpstr>
      <vt:lpstr>Courier New</vt:lpstr>
      <vt:lpstr>Monotype Sorts</vt:lpstr>
      <vt:lpstr>Myriad Pro Cond</vt:lpstr>
      <vt:lpstr>Source Sans Pro Light</vt:lpstr>
      <vt:lpstr>Times New Roman</vt:lpstr>
      <vt:lpstr>Wingdings</vt:lpstr>
      <vt:lpstr>Arria 2014-09</vt:lpstr>
      <vt:lpstr>NLG EVALUATION</vt:lpstr>
      <vt:lpstr>Contents</vt:lpstr>
      <vt:lpstr>Audience</vt:lpstr>
      <vt:lpstr>Background: Evaluation and NLG</vt:lpstr>
      <vt:lpstr>What is evaluation?</vt:lpstr>
      <vt:lpstr>Natural Language Generation</vt:lpstr>
      <vt:lpstr>Simple example: Point weather forecast</vt:lpstr>
      <vt:lpstr>Complex: BabyTalk</vt:lpstr>
      <vt:lpstr>Babytalk: Neonatal ICU</vt:lpstr>
      <vt:lpstr>Babytalk Input: Sensor Data</vt:lpstr>
      <vt:lpstr>Input: Action Records</vt:lpstr>
      <vt:lpstr>BT45 texts (extract)</vt:lpstr>
      <vt:lpstr>BT-Family text (extract)</vt:lpstr>
      <vt:lpstr>BT-Nurse text (extract)</vt:lpstr>
      <vt:lpstr>Babytalk evaluations</vt:lpstr>
      <vt:lpstr>Experimental Design</vt:lpstr>
      <vt:lpstr>Experimental Design</vt:lpstr>
      <vt:lpstr>Hypotheses</vt:lpstr>
      <vt:lpstr>Hypotheses in Evaluation Experiments</vt:lpstr>
      <vt:lpstr>Hypotheses for weather forecasts</vt:lpstr>
      <vt:lpstr>Hypotheses Before Experiment</vt:lpstr>
      <vt:lpstr>Example</vt:lpstr>
      <vt:lpstr>Experimental Design</vt:lpstr>
      <vt:lpstr>Subjects</vt:lpstr>
      <vt:lpstr>Who are Subjects?</vt:lpstr>
      <vt:lpstr>How Many Subjects?</vt:lpstr>
      <vt:lpstr>Power calculation (PS)</vt:lpstr>
      <vt:lpstr>Subject Recruitment</vt:lpstr>
      <vt:lpstr>Subject Recruitment</vt:lpstr>
      <vt:lpstr>Subject Recruitment</vt:lpstr>
      <vt:lpstr>Experimental Design</vt:lpstr>
      <vt:lpstr>Material</vt:lpstr>
      <vt:lpstr>Simple scenario</vt:lpstr>
      <vt:lpstr>Which Systems?</vt:lpstr>
      <vt:lpstr>How do we choose scenarios?</vt:lpstr>
      <vt:lpstr>Which Scenarios?</vt:lpstr>
      <vt:lpstr>How Many Scenarios?</vt:lpstr>
      <vt:lpstr>Experimental Design</vt:lpstr>
      <vt:lpstr>Procedure</vt:lpstr>
      <vt:lpstr>Which texts do Subjects See?</vt:lpstr>
      <vt:lpstr>Latin Square</vt:lpstr>
      <vt:lpstr>Procedure: Other</vt:lpstr>
      <vt:lpstr>Procedure: Ethics</vt:lpstr>
      <vt:lpstr>Experimental Design</vt:lpstr>
      <vt:lpstr>Analysis</vt:lpstr>
      <vt:lpstr>Statistical Hypothesis Testing</vt:lpstr>
      <vt:lpstr>Statistical Hypothesis Testing</vt:lpstr>
      <vt:lpstr>Statistical Hypothesis Testing</vt:lpstr>
      <vt:lpstr>Statistical Test</vt:lpstr>
      <vt:lpstr>Analysis: comparison of mean</vt:lpstr>
      <vt:lpstr>Comparison of mean</vt:lpstr>
      <vt:lpstr>Comparison of mean</vt:lpstr>
      <vt:lpstr>Comparison of Means</vt:lpstr>
      <vt:lpstr>Comparison of categorical outcome</vt:lpstr>
      <vt:lpstr>Correlations</vt:lpstr>
      <vt:lpstr>Doing Stats Right</vt:lpstr>
      <vt:lpstr>Free-text comments</vt:lpstr>
      <vt:lpstr>Error Analysis</vt:lpstr>
      <vt:lpstr>Coda: Concerns about experimental design</vt:lpstr>
      <vt:lpstr>What Studies are Replicable?</vt:lpstr>
      <vt:lpstr>Scientific Culture</vt:lpstr>
      <vt:lpstr>Hypothesis Testing</vt:lpstr>
      <vt:lpstr>Types of Evaluation Task, Human, Metric</vt:lpstr>
      <vt:lpstr>Evaluation Procedures</vt:lpstr>
      <vt:lpstr>NLG Evaluations</vt:lpstr>
      <vt:lpstr>Task/Outcome Evaluation</vt:lpstr>
      <vt:lpstr>Real world: STOP smoking</vt:lpstr>
      <vt:lpstr>STOP experimental design</vt:lpstr>
      <vt:lpstr>STOP experimental design</vt:lpstr>
      <vt:lpstr>STOP: result</vt:lpstr>
      <vt:lpstr>Comment: Negative result</vt:lpstr>
      <vt:lpstr>References</vt:lpstr>
      <vt:lpstr>Laboratory task evaluation</vt:lpstr>
      <vt:lpstr>Laboratory evaluation: BT45</vt:lpstr>
      <vt:lpstr>BT45 experimental design</vt:lpstr>
      <vt:lpstr>BT45 experimental design</vt:lpstr>
      <vt:lpstr>Results: BT45</vt:lpstr>
      <vt:lpstr>Comment: Edge cases matter</vt:lpstr>
      <vt:lpstr>References</vt:lpstr>
      <vt:lpstr>Task/outcome (extrinsic) evaluations</vt:lpstr>
      <vt:lpstr>Human Ratings</vt:lpstr>
      <vt:lpstr>Why use ratings?</vt:lpstr>
      <vt:lpstr>Real world: BT-Nurse</vt:lpstr>
      <vt:lpstr>BT-Nurse: Experimental Design</vt:lpstr>
      <vt:lpstr>BT-Nurse: Experimental Design</vt:lpstr>
      <vt:lpstr>BT-Nurse: Results</vt:lpstr>
      <vt:lpstr>Comments: Fix the bugs!</vt:lpstr>
      <vt:lpstr>References</vt:lpstr>
      <vt:lpstr>Laboratory ratings evaluation</vt:lpstr>
      <vt:lpstr>Laboratory experiment: Sumtime</vt:lpstr>
      <vt:lpstr>Sumtime: Experimental Design</vt:lpstr>
      <vt:lpstr>Sumtime: Experimental Design</vt:lpstr>
      <vt:lpstr>Results: Sumtime</vt:lpstr>
      <vt:lpstr>Comment: Better Than Human!</vt:lpstr>
      <vt:lpstr>References</vt:lpstr>
      <vt:lpstr>Laboratory ratings evaluation</vt:lpstr>
      <vt:lpstr>Human Evaluations</vt:lpstr>
      <vt:lpstr>Metric-based evaluation</vt:lpstr>
      <vt:lpstr>Metric evaluation: Experimental Design</vt:lpstr>
      <vt:lpstr>Example: SumTime input data</vt:lpstr>
      <vt:lpstr>Example: Gold standard</vt:lpstr>
      <vt:lpstr>Metric evaluation example</vt:lpstr>
      <vt:lpstr>Issues</vt:lpstr>
      <vt:lpstr>Are metrics meaningful?</vt:lpstr>
      <vt:lpstr>Validation Study: Experimental Design</vt:lpstr>
      <vt:lpstr>Validation: result</vt:lpstr>
      <vt:lpstr>References</vt:lpstr>
      <vt:lpstr>Metric-based evaluation</vt:lpstr>
      <vt:lpstr>Commercial Evaluation</vt:lpstr>
      <vt:lpstr>Commercial Evaluation</vt:lpstr>
      <vt:lpstr>Contractual</vt:lpstr>
      <vt:lpstr>Cost</vt:lpstr>
      <vt:lpstr>Benefits</vt:lpstr>
      <vt:lpstr>Risks</vt:lpstr>
      <vt:lpstr>Worst-Case performance</vt:lpstr>
      <vt:lpstr>Case Studies</vt:lpstr>
      <vt:lpstr>Case Study 1: UK Public Forecasts</vt:lpstr>
      <vt:lpstr>Evaluation</vt:lpstr>
      <vt:lpstr>Experimental Design</vt:lpstr>
      <vt:lpstr>Actual experiment</vt:lpstr>
      <vt:lpstr>Results</vt:lpstr>
      <vt:lpstr>Case Study 2: Public Forecasts in Galicia</vt:lpstr>
      <vt:lpstr>Evaluation</vt:lpstr>
      <vt:lpstr>Experimental Design</vt:lpstr>
      <vt:lpstr>Actual experiment</vt:lpstr>
      <vt:lpstr>Results</vt:lpstr>
      <vt:lpstr>Case Study 3: Error Analysis in Image Desc</vt:lpstr>
      <vt:lpstr>Evaluation</vt:lpstr>
      <vt:lpstr>Experimental Design</vt:lpstr>
      <vt:lpstr>Actual experiment</vt:lpstr>
      <vt:lpstr>Results</vt:lpstr>
      <vt:lpstr>Concluding Thoughts</vt:lpstr>
      <vt:lpstr>Summary</vt:lpstr>
      <vt:lpstr>Which technique to use?</vt:lpstr>
      <vt:lpstr>Challenges</vt:lpstr>
      <vt:lpstr>Personal Lessons</vt:lpstr>
      <vt:lpstr>References</vt:lpstr>
      <vt:lpstr>Evaluation in NLG/NLP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Arria PowerPoint  Master Template</dc:title>
  <dc:creator>joel.pierce</dc:creator>
  <cp:lastModifiedBy>Ehud Reiter</cp:lastModifiedBy>
  <cp:revision>744</cp:revision>
  <cp:lastPrinted>2014-08-06T21:53:25Z</cp:lastPrinted>
  <dcterms:created xsi:type="dcterms:W3CDTF">2015-09-28T15:40:42Z</dcterms:created>
  <dcterms:modified xsi:type="dcterms:W3CDTF">2017-09-07T16:23:03Z</dcterms:modified>
</cp:coreProperties>
</file>